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61" r:id="rId4"/>
    <p:sldId id="262" r:id="rId5"/>
    <p:sldId id="263" r:id="rId6"/>
    <p:sldId id="258" r:id="rId7"/>
    <p:sldId id="265" r:id="rId8"/>
    <p:sldId id="267" r:id="rId9"/>
    <p:sldId id="269" r:id="rId10"/>
    <p:sldId id="273" r:id="rId11"/>
    <p:sldId id="276" r:id="rId12"/>
    <p:sldId id="274" r:id="rId13"/>
    <p:sldId id="259" r:id="rId14"/>
    <p:sldId id="270" r:id="rId15"/>
    <p:sldId id="281" r:id="rId16"/>
    <p:sldId id="282" r:id="rId17"/>
    <p:sldId id="278" r:id="rId18"/>
    <p:sldId id="266" r:id="rId19"/>
    <p:sldId id="286" r:id="rId20"/>
    <p:sldId id="268" r:id="rId21"/>
    <p:sldId id="277" r:id="rId22"/>
    <p:sldId id="279" r:id="rId23"/>
    <p:sldId id="271" r:id="rId24"/>
    <p:sldId id="283" r:id="rId25"/>
    <p:sldId id="285"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27" autoAdjust="0"/>
  </p:normalViewPr>
  <p:slideViewPr>
    <p:cSldViewPr snapToGrid="0">
      <p:cViewPr varScale="1">
        <p:scale>
          <a:sx n="71" d="100"/>
          <a:sy n="71" d="100"/>
        </p:scale>
        <p:origin x="11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7CAEE-EB56-48EF-9798-76DB05829A82}" type="datetimeFigureOut">
              <a:rPr lang="zh-TW" altLang="en-US" smtClean="0"/>
              <a:t>2022/3/16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BC852-C501-4062-AB55-D2BF6DD0DC9D}" type="slidenum">
              <a:rPr lang="zh-TW" altLang="en-US" smtClean="0"/>
              <a:t>‹#›</a:t>
            </a:fld>
            <a:endParaRPr lang="zh-TW" altLang="en-US"/>
          </a:p>
        </p:txBody>
      </p:sp>
    </p:spTree>
    <p:extLst>
      <p:ext uri="{BB962C8B-B14F-4D97-AF65-F5344CB8AC3E}">
        <p14:creationId xmlns:p14="http://schemas.microsoft.com/office/powerpoint/2010/main" val="20965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zh.wikipedia.org/wiki/%E5%8A%A0%E6%AC%8A%E5%B9%B3%E5%9D%8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Roboto" panose="02000000000000000000" pitchFamily="2" charset="0"/>
              </a:rPr>
              <a:t>板子通常擺在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英尺遠的地方，而你可以清楚看到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英尺處，別人也可以看到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英尺處，代表你的視力正常 </a:t>
            </a:r>
            <a:r>
              <a:rPr lang="en-US" altLang="zh-TW" b="0" i="0" dirty="0">
                <a:solidFill>
                  <a:srgbClr val="000000"/>
                </a:solidFill>
                <a:effectLst/>
                <a:latin typeface="Roboto" panose="02000000000000000000" pitchFamily="2" charset="0"/>
              </a:rPr>
              <a:t>1.0</a:t>
            </a:r>
            <a:r>
              <a:rPr lang="zh-TW" altLang="en-US" b="0" i="0" dirty="0">
                <a:solidFill>
                  <a:srgbClr val="000000"/>
                </a:solidFill>
                <a:effectLst/>
                <a:latin typeface="Roboto" panose="02000000000000000000" pitchFamily="2" charset="0"/>
              </a:rPr>
              <a:t>，分子皆為</a:t>
            </a:r>
            <a:r>
              <a:rPr lang="en-US" altLang="zh-TW" b="0" i="0" dirty="0">
                <a:solidFill>
                  <a:srgbClr val="000000"/>
                </a:solidFill>
                <a:effectLst/>
                <a:latin typeface="Roboto" panose="02000000000000000000" pitchFamily="2" charset="0"/>
              </a:rPr>
              <a:t>20</a:t>
            </a:r>
            <a:r>
              <a:rPr lang="zh-TW" altLang="en-US" b="0" i="0" dirty="0">
                <a:solidFill>
                  <a:srgbClr val="000000"/>
                </a:solidFill>
                <a:effectLst/>
                <a:latin typeface="Roboto" panose="02000000000000000000" pitchFamily="2" charset="0"/>
              </a:rPr>
              <a:t>，分母是別人能看到的距離</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6</a:t>
            </a:fld>
            <a:endParaRPr lang="zh-TW" altLang="en-US"/>
          </a:p>
        </p:txBody>
      </p:sp>
    </p:spTree>
    <p:extLst>
      <p:ext uri="{BB962C8B-B14F-4D97-AF65-F5344CB8AC3E}">
        <p14:creationId xmlns:p14="http://schemas.microsoft.com/office/powerpoint/2010/main" val="141187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在文字方面，除了在</a:t>
            </a:r>
            <a:r>
              <a:rPr lang="en-US" altLang="zh-TW" dirty="0"/>
              <a:t>STOPPING</a:t>
            </a:r>
            <a:r>
              <a:rPr lang="zh-TW" altLang="en-US" dirty="0"/>
              <a:t>中有</a:t>
            </a:r>
            <a:r>
              <a:rPr lang="en-US" altLang="zh-TW" dirty="0"/>
              <a:t>3.3%</a:t>
            </a:r>
            <a:r>
              <a:rPr lang="zh-TW" altLang="en-US" dirty="0"/>
              <a:t>不理解，其餘除了沒看到外，皆完全理解；則在</a:t>
            </a:r>
            <a:r>
              <a:rPr lang="en-US" altLang="zh-TW" dirty="0"/>
              <a:t>STARTING</a:t>
            </a:r>
            <a:r>
              <a:rPr lang="zh-TW" altLang="en-US" dirty="0"/>
              <a:t>的部分，作者是說受測者在按下按鈕決定要穿越人行穿越道後，就轉身不再看汽車，所以有些顯示介面就會沒有看到，因此，在文字介面的實驗中，再變成</a:t>
            </a:r>
            <a:r>
              <a:rPr lang="en-US" altLang="zh-TW" dirty="0"/>
              <a:t>STARTING</a:t>
            </a:r>
            <a:r>
              <a:rPr lang="zh-TW" altLang="en-US" dirty="0"/>
              <a:t>之前，所有受測者都已經按下按鈕且轉身</a:t>
            </a:r>
            <a:endParaRPr lang="en-US" altLang="zh-TW" dirty="0"/>
          </a:p>
          <a:p>
            <a:r>
              <a:rPr lang="zh-TW" altLang="en-US" dirty="0"/>
              <a:t>在標誌方面，有</a:t>
            </a:r>
            <a:r>
              <a:rPr lang="en-US" altLang="zh-TW" dirty="0"/>
              <a:t>33%</a:t>
            </a:r>
            <a:r>
              <a:rPr lang="zh-TW" altLang="en-US" dirty="0"/>
              <a:t>的受測者不了解閃爍的手的涵義</a:t>
            </a:r>
            <a:endParaRPr lang="en-US" altLang="zh-TW" dirty="0"/>
          </a:p>
          <a:p>
            <a:r>
              <a:rPr lang="zh-TW" altLang="en-US"/>
              <a:t>在動畫眼睛</a:t>
            </a:r>
            <a:r>
              <a:rPr lang="zh-TW" altLang="en-US" dirty="0"/>
              <a:t>方面，有</a:t>
            </a:r>
            <a:r>
              <a:rPr lang="en-US" altLang="zh-TW" dirty="0"/>
              <a:t>26.7%</a:t>
            </a:r>
            <a:r>
              <a:rPr lang="zh-TW" altLang="en-US" dirty="0"/>
              <a:t>不了解閉眼的含意。</a:t>
            </a:r>
            <a:endParaRPr lang="en-US" altLang="zh-TW"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15</a:t>
            </a:fld>
            <a:endParaRPr lang="zh-TW" altLang="en-US"/>
          </a:p>
        </p:txBody>
      </p:sp>
    </p:spTree>
    <p:extLst>
      <p:ext uri="{BB962C8B-B14F-4D97-AF65-F5344CB8AC3E}">
        <p14:creationId xmlns:p14="http://schemas.microsoft.com/office/powerpoint/2010/main" val="277029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安全性：文字和標誌之間沒有差異</a:t>
            </a:r>
            <a:endParaRPr lang="en-US" altLang="zh-TW" dirty="0"/>
          </a:p>
          <a:p>
            <a:r>
              <a:rPr lang="zh-TW" altLang="en-US" dirty="0"/>
              <a:t>信任度：文字和標誌之間沒有差異</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16</a:t>
            </a:fld>
            <a:endParaRPr lang="zh-TW" altLang="en-US"/>
          </a:p>
        </p:txBody>
      </p:sp>
    </p:spTree>
    <p:extLst>
      <p:ext uri="{BB962C8B-B14F-4D97-AF65-F5344CB8AC3E}">
        <p14:creationId xmlns:p14="http://schemas.microsoft.com/office/powerpoint/2010/main" val="178630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17</a:t>
            </a:fld>
            <a:endParaRPr lang="zh-TW" altLang="en-US"/>
          </a:p>
        </p:txBody>
      </p:sp>
    </p:spTree>
    <p:extLst>
      <p:ext uri="{BB962C8B-B14F-4D97-AF65-F5344CB8AC3E}">
        <p14:creationId xmlns:p14="http://schemas.microsoft.com/office/powerpoint/2010/main" val="73869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Roboto" panose="02000000000000000000" pitchFamily="2" charset="0"/>
              </a:rPr>
              <a:t>設備一樣，為了測量車輛的相對距離和速度</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18</a:t>
            </a:fld>
            <a:endParaRPr lang="zh-TW" altLang="en-US"/>
          </a:p>
        </p:txBody>
      </p:sp>
    </p:spTree>
    <p:extLst>
      <p:ext uri="{BB962C8B-B14F-4D97-AF65-F5344CB8AC3E}">
        <p14:creationId xmlns:p14="http://schemas.microsoft.com/office/powerpoint/2010/main" val="276039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fontAlgn="base"/>
            <a:r>
              <a:rPr lang="zh-TW" altLang="en-US" b="0" i="0" dirty="0">
                <a:solidFill>
                  <a:srgbClr val="006600"/>
                </a:solidFill>
                <a:effectLst/>
                <a:latin typeface="Microsoft YaHei" panose="020B0503020204020204" pitchFamily="34" charset="-122"/>
                <a:ea typeface="Microsoft YaHei" panose="020B0503020204020204" pitchFamily="34" charset="-122"/>
              </a:rPr>
              <a:t> 在第</a:t>
            </a:r>
            <a:r>
              <a:rPr lang="en-US" altLang="zh-TW" b="0" i="0" dirty="0">
                <a:solidFill>
                  <a:srgbClr val="006600"/>
                </a:solidFill>
                <a:effectLst/>
                <a:latin typeface="Microsoft YaHei" panose="020B0503020204020204" pitchFamily="34" charset="-122"/>
                <a:ea typeface="Microsoft YaHei" panose="020B0503020204020204" pitchFamily="34" charset="-122"/>
              </a:rPr>
              <a:t>t</a:t>
            </a:r>
            <a:r>
              <a:rPr lang="zh-TW" altLang="en-US" b="0" i="0" dirty="0">
                <a:solidFill>
                  <a:srgbClr val="006600"/>
                </a:solidFill>
                <a:effectLst/>
                <a:latin typeface="Microsoft YaHei" panose="020B0503020204020204" pitchFamily="34" charset="-122"/>
                <a:ea typeface="Microsoft YaHei" panose="020B0503020204020204" pitchFamily="34" charset="-122"/>
              </a:rPr>
              <a:t>幀（常常是第一幀）中框選出待跟蹤的目標，在框選位置附近採樣，訓練得到一個迴歸器（分類器，濾波器？？就叫回歸器吧）。該回歸器能夠計算圖像像素位置的響應值。</a:t>
            </a:r>
            <a:endParaRPr lang="zh-TW" altLang="en-US" b="0" i="0" dirty="0">
              <a:solidFill>
                <a:srgbClr val="3D3D3D"/>
              </a:solidFill>
              <a:effectLst/>
              <a:latin typeface="-apple-system"/>
            </a:endParaRPr>
          </a:p>
          <a:p>
            <a:pPr algn="l" fontAlgn="base"/>
            <a:r>
              <a:rPr lang="en-US" altLang="zh-TW" b="0" i="0" dirty="0">
                <a:solidFill>
                  <a:srgbClr val="006600"/>
                </a:solidFill>
                <a:effectLst/>
                <a:latin typeface="Microsoft YaHei" panose="020B0503020204020204" pitchFamily="34" charset="-122"/>
                <a:ea typeface="Microsoft YaHei" panose="020B0503020204020204" pitchFamily="34" charset="-122"/>
              </a:rPr>
              <a:t>2. </a:t>
            </a:r>
            <a:r>
              <a:rPr lang="zh-TW" altLang="en-US" b="0" i="0" dirty="0">
                <a:solidFill>
                  <a:srgbClr val="006600"/>
                </a:solidFill>
                <a:effectLst/>
                <a:latin typeface="Microsoft YaHei" panose="020B0503020204020204" pitchFamily="34" charset="-122"/>
                <a:ea typeface="Microsoft YaHei" panose="020B0503020204020204" pitchFamily="34" charset="-122"/>
              </a:rPr>
              <a:t>在</a:t>
            </a:r>
            <a:r>
              <a:rPr lang="en-US" altLang="zh-TW" b="0" i="0" dirty="0">
                <a:solidFill>
                  <a:srgbClr val="006600"/>
                </a:solidFill>
                <a:effectLst/>
                <a:latin typeface="Microsoft YaHei" panose="020B0503020204020204" pitchFamily="34" charset="-122"/>
                <a:ea typeface="Microsoft YaHei" panose="020B0503020204020204" pitchFamily="34" charset="-122"/>
              </a:rPr>
              <a:t>t+1</a:t>
            </a:r>
            <a:r>
              <a:rPr lang="zh-TW" altLang="en-US" b="0" i="0" dirty="0">
                <a:solidFill>
                  <a:srgbClr val="006600"/>
                </a:solidFill>
                <a:effectLst/>
                <a:latin typeface="Microsoft YaHei" panose="020B0503020204020204" pitchFamily="34" charset="-122"/>
                <a:ea typeface="Microsoft YaHei" panose="020B0503020204020204" pitchFamily="34" charset="-122"/>
              </a:rPr>
              <a:t>幀中，在前一幀的目標位置附近採樣，用訓練出的迴歸器在採樣位置與圖像進行相關操作</a:t>
            </a:r>
            <a:r>
              <a:rPr lang="en-US" altLang="zh-TW" b="0" i="0" dirty="0">
                <a:solidFill>
                  <a:srgbClr val="006600"/>
                </a:solidFill>
                <a:effectLst/>
                <a:latin typeface="Microsoft YaHei" panose="020B0503020204020204" pitchFamily="34" charset="-122"/>
                <a:ea typeface="Microsoft YaHei" panose="020B0503020204020204" pitchFamily="34" charset="-122"/>
              </a:rPr>
              <a:t>(correlation</a:t>
            </a:r>
            <a:r>
              <a:rPr lang="zh-TW" altLang="en-US" b="0" i="0" dirty="0">
                <a:solidFill>
                  <a:srgbClr val="006600"/>
                </a:solidFill>
                <a:effectLst/>
                <a:latin typeface="Microsoft YaHei" panose="020B0503020204020204" pitchFamily="34" charset="-122"/>
                <a:ea typeface="Microsoft YaHei" panose="020B0503020204020204" pitchFamily="34" charset="-122"/>
              </a:rPr>
              <a:t>，和卷積一樣是信號處理中的概念</a:t>
            </a:r>
            <a:r>
              <a:rPr lang="en-US" altLang="zh-TW" b="0" i="0" dirty="0">
                <a:solidFill>
                  <a:srgbClr val="006600"/>
                </a:solidFill>
                <a:effectLst/>
                <a:latin typeface="Microsoft YaHei" panose="020B0503020204020204" pitchFamily="34" charset="-122"/>
                <a:ea typeface="Microsoft YaHei" panose="020B0503020204020204" pitchFamily="34" charset="-122"/>
              </a:rPr>
              <a:t>)</a:t>
            </a:r>
            <a:r>
              <a:rPr lang="zh-TW" altLang="en-US" b="0" i="0" dirty="0">
                <a:solidFill>
                  <a:srgbClr val="006600"/>
                </a:solidFill>
                <a:effectLst/>
                <a:latin typeface="Microsoft YaHei" panose="020B0503020204020204" pitchFamily="34" charset="-122"/>
                <a:ea typeface="Microsoft YaHei" panose="020B0503020204020204" pitchFamily="34" charset="-122"/>
              </a:rPr>
              <a:t>，記錄每個採樣點的響應。</a:t>
            </a:r>
            <a:endParaRPr lang="zh-TW" altLang="en-US" b="0" i="0" dirty="0">
              <a:solidFill>
                <a:srgbClr val="3D3D3D"/>
              </a:solidFill>
              <a:effectLst/>
              <a:latin typeface="-apple-system"/>
            </a:endParaRPr>
          </a:p>
          <a:p>
            <a:pPr algn="l" fontAlgn="base"/>
            <a:r>
              <a:rPr lang="en-US" altLang="zh-TW" b="0" i="0" dirty="0">
                <a:solidFill>
                  <a:srgbClr val="006600"/>
                </a:solidFill>
                <a:effectLst/>
                <a:latin typeface="Microsoft YaHei" panose="020B0503020204020204" pitchFamily="34" charset="-122"/>
                <a:ea typeface="Microsoft YaHei" panose="020B0503020204020204" pitchFamily="34" charset="-122"/>
              </a:rPr>
              <a:t>3. </a:t>
            </a:r>
            <a:r>
              <a:rPr lang="zh-TW" altLang="en-US" b="0" i="0" dirty="0">
                <a:solidFill>
                  <a:srgbClr val="006600"/>
                </a:solidFill>
                <a:effectLst/>
                <a:latin typeface="Microsoft YaHei" panose="020B0503020204020204" pitchFamily="34" charset="-122"/>
                <a:ea typeface="Microsoft YaHei" panose="020B0503020204020204" pitchFamily="34" charset="-122"/>
              </a:rPr>
              <a:t>響應最強且滿足預先給定閾值條件的採樣被認爲是</a:t>
            </a:r>
            <a:r>
              <a:rPr lang="en-US" altLang="zh-TW" b="0" i="0" dirty="0">
                <a:solidFill>
                  <a:srgbClr val="006600"/>
                </a:solidFill>
                <a:effectLst/>
                <a:latin typeface="Microsoft YaHei" panose="020B0503020204020204" pitchFamily="34" charset="-122"/>
                <a:ea typeface="Microsoft YaHei" panose="020B0503020204020204" pitchFamily="34" charset="-122"/>
              </a:rPr>
              <a:t>t+1</a:t>
            </a:r>
            <a:r>
              <a:rPr lang="zh-TW" altLang="en-US" b="0" i="0" dirty="0">
                <a:solidFill>
                  <a:srgbClr val="006600"/>
                </a:solidFill>
                <a:effectLst/>
                <a:latin typeface="Microsoft YaHei" panose="020B0503020204020204" pitchFamily="34" charset="-122"/>
                <a:ea typeface="Microsoft YaHei" panose="020B0503020204020204" pitchFamily="34" charset="-122"/>
              </a:rPr>
              <a:t>幀中目標的位置。</a:t>
            </a:r>
            <a:endParaRPr lang="zh-TW" altLang="en-US" b="0" i="0" dirty="0">
              <a:solidFill>
                <a:srgbClr val="3D3D3D"/>
              </a:solidFill>
              <a:effectLst/>
              <a:latin typeface="-apple-system"/>
            </a:endParaRPr>
          </a:p>
          <a:p>
            <a:endParaRPr lang="en-US" altLang="zh-TW" b="0" i="0" dirty="0">
              <a:solidFill>
                <a:srgbClr val="202122"/>
              </a:solidFill>
              <a:effectLst/>
              <a:latin typeface="Arial" panose="020B0604020202020204" pitchFamily="34" charset="0"/>
            </a:endParaRPr>
          </a:p>
          <a:p>
            <a:endParaRPr lang="en-US" altLang="zh-TW" b="0" i="0" dirty="0">
              <a:solidFill>
                <a:srgbClr val="202122"/>
              </a:solidFill>
              <a:effectLst/>
              <a:latin typeface="Arial" panose="020B0604020202020204" pitchFamily="34" charset="0"/>
            </a:endParaRPr>
          </a:p>
          <a:p>
            <a:r>
              <a:rPr lang="zh-TW" altLang="en-US" b="0" i="0" dirty="0">
                <a:solidFill>
                  <a:srgbClr val="202122"/>
                </a:solidFill>
                <a:effectLst/>
                <a:latin typeface="Arial" panose="020B0604020202020204" pitchFamily="34" charset="0"/>
              </a:rPr>
              <a:t>卡爾曼濾波器，在估計步驟中，會產生有關目前狀態的估計，其中也包括不確定性。只要觀察到下一個量測（其中一定含有某種程度的誤差，包括隨機雜訊）。會通過</a:t>
            </a:r>
            <a:r>
              <a:rPr lang="zh-TW" altLang="en-US" b="0" i="0" u="none" strike="noStrike" dirty="0">
                <a:solidFill>
                  <a:srgbClr val="0645AD"/>
                </a:solidFill>
                <a:effectLst/>
                <a:latin typeface="Arial" panose="020B0604020202020204" pitchFamily="34" charset="0"/>
                <a:hlinkClick r:id="rId3" tooltip="加權平均"/>
              </a:rPr>
              <a:t>加權平均</a:t>
            </a:r>
            <a:r>
              <a:rPr lang="zh-TW" altLang="en-US" b="0" i="0" dirty="0">
                <a:solidFill>
                  <a:srgbClr val="202122"/>
                </a:solidFill>
                <a:effectLst/>
                <a:latin typeface="Arial" panose="020B0604020202020204" pitchFamily="34" charset="0"/>
              </a:rPr>
              <a:t>來更新估計值</a:t>
            </a:r>
            <a:endParaRPr lang="en-US" altLang="zh-TW" dirty="0"/>
          </a:p>
          <a:p>
            <a:r>
              <a:rPr lang="zh-TW" altLang="en-US" dirty="0"/>
              <a:t>因為人體不像車牌是固定在車子前方，會有變化，所以讓受測者配戴臂章</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19</a:t>
            </a:fld>
            <a:endParaRPr lang="zh-TW" altLang="en-US"/>
          </a:p>
        </p:txBody>
      </p:sp>
    </p:spTree>
    <p:extLst>
      <p:ext uri="{BB962C8B-B14F-4D97-AF65-F5344CB8AC3E}">
        <p14:creationId xmlns:p14="http://schemas.microsoft.com/office/powerpoint/2010/main" val="265101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藉由第一階段主觀評價，將閃爍的手剔除來簡化設計，因為讓</a:t>
            </a:r>
            <a:r>
              <a:rPr lang="en-US" altLang="zh-TW" dirty="0"/>
              <a:t>33.3%</a:t>
            </a:r>
            <a:r>
              <a:rPr lang="zh-TW" altLang="en-US" dirty="0"/>
              <a:t>的受測者感到困惑</a:t>
            </a:r>
            <a:endParaRPr lang="en-US" altLang="zh-TW" dirty="0"/>
          </a:p>
          <a:p>
            <a:r>
              <a:rPr lang="zh-TW" altLang="en-US" dirty="0"/>
              <a:t>動畫眼睛因為反應時間最高且在主觀評價部分皆被評為最低，因此在第二階段也剔除動畫眼睛的設計</a:t>
            </a:r>
            <a:endParaRPr lang="en-US" altLang="zh-TW" dirty="0"/>
          </a:p>
          <a:p>
            <a:endParaRPr lang="en-US" altLang="zh-TW" dirty="0"/>
          </a:p>
          <a:p>
            <a:r>
              <a:rPr lang="zh-TW" altLang="en-US" dirty="0"/>
              <a:t>顯示的距離點一樣</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20</a:t>
            </a:fld>
            <a:endParaRPr lang="zh-TW" altLang="en-US"/>
          </a:p>
        </p:txBody>
      </p:sp>
    </p:spTree>
    <p:extLst>
      <p:ext uri="{BB962C8B-B14F-4D97-AF65-F5344CB8AC3E}">
        <p14:creationId xmlns:p14="http://schemas.microsoft.com/office/powerpoint/2010/main" val="191511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為了保護受測者的安全</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21</a:t>
            </a:fld>
            <a:endParaRPr lang="zh-TW" altLang="en-US"/>
          </a:p>
        </p:txBody>
      </p:sp>
    </p:spTree>
    <p:extLst>
      <p:ext uri="{BB962C8B-B14F-4D97-AF65-F5344CB8AC3E}">
        <p14:creationId xmlns:p14="http://schemas.microsoft.com/office/powerpoint/2010/main" val="394396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傳統車輛 沒有沒有</a:t>
            </a:r>
            <a:r>
              <a:rPr lang="en-US" altLang="zh-TW" dirty="0"/>
              <a:t>LED</a:t>
            </a:r>
            <a:r>
              <a:rPr lang="zh-TW" altLang="en-US" dirty="0"/>
              <a:t>面板及激光雷達</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22</a:t>
            </a:fld>
            <a:endParaRPr lang="zh-TW" altLang="en-US"/>
          </a:p>
        </p:txBody>
      </p:sp>
    </p:spTree>
    <p:extLst>
      <p:ext uri="{BB962C8B-B14F-4D97-AF65-F5344CB8AC3E}">
        <p14:creationId xmlns:p14="http://schemas.microsoft.com/office/powerpoint/2010/main" val="309631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速度界面的平均反應時間為 </a:t>
            </a:r>
            <a:r>
              <a:rPr lang="en-US" altLang="zh-TW" dirty="0"/>
              <a:t>5.79 s</a:t>
            </a:r>
            <a:r>
              <a:rPr lang="zh-TW" altLang="en-US" dirty="0"/>
              <a:t>，與文字、標誌和混合界面相比，是最短的。</a:t>
            </a:r>
            <a:endParaRPr lang="en-US" altLang="zh-TW" dirty="0"/>
          </a:p>
          <a:p>
            <a:endParaRPr lang="en-US" altLang="zh-TW" dirty="0"/>
          </a:p>
          <a:p>
            <a:r>
              <a:rPr lang="zh-TW" altLang="en-US" dirty="0"/>
              <a:t>距離雖然沒有顯著差異，但在其他所有條件中，標誌界面的平均距離最短，使用標誌界面，大多數受測者在汽車靠近時開始穿越。</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23</a:t>
            </a:fld>
            <a:endParaRPr lang="zh-TW" altLang="en-US"/>
          </a:p>
        </p:txBody>
      </p:sp>
    </p:spTree>
    <p:extLst>
      <p:ext uri="{BB962C8B-B14F-4D97-AF65-F5344CB8AC3E}">
        <p14:creationId xmlns:p14="http://schemas.microsoft.com/office/powerpoint/2010/main" val="426556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是否穿越馬路的資訊來源選項有：</a:t>
            </a:r>
            <a:r>
              <a:rPr lang="en-US" altLang="zh-TW" dirty="0"/>
              <a:t>1.</a:t>
            </a:r>
            <a:r>
              <a:rPr lang="zh-TW" altLang="en-US" dirty="0"/>
              <a:t>介面設計 </a:t>
            </a:r>
            <a:r>
              <a:rPr lang="en-US" altLang="zh-TW" dirty="0"/>
              <a:t>2.</a:t>
            </a:r>
            <a:r>
              <a:rPr lang="zh-TW" altLang="en-US" dirty="0"/>
              <a:t>車速 </a:t>
            </a:r>
            <a:r>
              <a:rPr lang="en-US" altLang="zh-TW" dirty="0"/>
              <a:t>3.</a:t>
            </a:r>
            <a:r>
              <a:rPr lang="zh-TW" altLang="en-US" dirty="0"/>
              <a:t>車輛距離行人穿越道的距離 </a:t>
            </a:r>
            <a:r>
              <a:rPr lang="en-US" altLang="zh-TW" dirty="0"/>
              <a:t>4.</a:t>
            </a:r>
            <a:r>
              <a:rPr lang="zh-TW" altLang="en-US" dirty="0"/>
              <a:t>其他</a:t>
            </a:r>
            <a:r>
              <a:rPr lang="en-US" altLang="zh-TW" dirty="0"/>
              <a:t>(</a:t>
            </a:r>
            <a:r>
              <a:rPr lang="zh-TW" altLang="en-US" dirty="0"/>
              <a:t>受測者自行填寫</a:t>
            </a:r>
            <a:r>
              <a:rPr lang="en-US" altLang="zh-TW" dirty="0"/>
              <a:t>)</a:t>
            </a:r>
          </a:p>
          <a:p>
            <a:endParaRPr lang="en-US" altLang="zh-TW" dirty="0"/>
          </a:p>
          <a:p>
            <a:r>
              <a:rPr lang="zh-TW" altLang="en-US" dirty="0"/>
              <a:t>與 其他外部接口（即文字、標誌和混合）相比，受測者在穿越行人穿越道時最常使用速度介面傳達的消息。</a:t>
            </a:r>
            <a:endParaRPr lang="en-US" altLang="zh-TW"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24</a:t>
            </a:fld>
            <a:endParaRPr lang="zh-TW" altLang="en-US"/>
          </a:p>
        </p:txBody>
      </p:sp>
    </p:spTree>
    <p:extLst>
      <p:ext uri="{BB962C8B-B14F-4D97-AF65-F5344CB8AC3E}">
        <p14:creationId xmlns:p14="http://schemas.microsoft.com/office/powerpoint/2010/main" val="24612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激光雷達：掃描激光束時照射對象物體，通過測量照射到物體彈回的時間來測定離物體的距離和位置</a:t>
            </a:r>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7</a:t>
            </a:fld>
            <a:endParaRPr lang="zh-TW" altLang="en-US"/>
          </a:p>
        </p:txBody>
      </p:sp>
    </p:spTree>
    <p:extLst>
      <p:ext uri="{BB962C8B-B14F-4D97-AF65-F5344CB8AC3E}">
        <p14:creationId xmlns:p14="http://schemas.microsoft.com/office/powerpoint/2010/main" val="305286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結果表明，與其他介面相比，標誌介面被認為更難理解且安全性更低</a:t>
            </a:r>
            <a:endParaRPr lang="en-US" altLang="zh-TW"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25</a:t>
            </a:fld>
            <a:endParaRPr lang="zh-TW" altLang="en-US"/>
          </a:p>
        </p:txBody>
      </p:sp>
    </p:spTree>
    <p:extLst>
      <p:ext uri="{BB962C8B-B14F-4D97-AF65-F5344CB8AC3E}">
        <p14:creationId xmlns:p14="http://schemas.microsoft.com/office/powerpoint/2010/main" val="167552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EA4335"/>
                </a:solidFill>
                <a:effectLst/>
                <a:latin typeface="arial" panose="020B0604020202020204" pitchFamily="34" charset="0"/>
              </a:rPr>
              <a:t>文字：傳達自動駕駛汽車的意圖</a:t>
            </a:r>
            <a:endParaRPr lang="en-US" altLang="zh-TW" b="0" i="0" dirty="0">
              <a:solidFill>
                <a:srgbClr val="EA4335"/>
              </a:solidFill>
              <a:effectLst/>
              <a:latin typeface="arial" panose="020B0604020202020204" pitchFamily="34" charset="0"/>
            </a:endParaRPr>
          </a:p>
          <a:p>
            <a:r>
              <a:rPr lang="zh-TW" altLang="en-US" b="0" i="0" dirty="0">
                <a:solidFill>
                  <a:srgbClr val="EA4335"/>
                </a:solidFill>
                <a:effectLst/>
                <a:latin typeface="arial" panose="020B0604020202020204" pitchFamily="34" charset="0"/>
              </a:rPr>
              <a:t>標誌：建議</a:t>
            </a:r>
            <a:endParaRPr lang="en-US" altLang="zh-TW" b="0" i="0" dirty="0">
              <a:solidFill>
                <a:srgbClr val="EA4335"/>
              </a:solidFill>
              <a:effectLst/>
              <a:latin typeface="arial" panose="020B0604020202020204" pitchFamily="34" charset="0"/>
            </a:endParaRPr>
          </a:p>
          <a:p>
            <a:r>
              <a:rPr lang="en-US" altLang="zh-TW" b="0" i="0" dirty="0">
                <a:solidFill>
                  <a:srgbClr val="EA4335"/>
                </a:solidFill>
                <a:effectLst/>
                <a:latin typeface="arial" panose="020B0604020202020204" pitchFamily="34" charset="0"/>
              </a:rPr>
              <a:t>Manual on Uniform Traffic Control Devices</a:t>
            </a:r>
            <a:r>
              <a:rPr lang="zh-TW" altLang="en-US" b="0" i="0" dirty="0">
                <a:solidFill>
                  <a:srgbClr val="EA4335"/>
                </a:solidFill>
                <a:effectLst/>
                <a:latin typeface="arial" panose="020B0604020202020204" pitchFamily="34" charset="0"/>
              </a:rPr>
              <a:t>：</a:t>
            </a:r>
            <a:r>
              <a:rPr lang="zh-TW" altLang="en-US" b="0" i="0" dirty="0">
                <a:solidFill>
                  <a:srgbClr val="202124"/>
                </a:solidFill>
                <a:effectLst/>
                <a:latin typeface="arial" panose="020B0604020202020204" pitchFamily="34" charset="0"/>
              </a:rPr>
              <a:t>美國運輸部轄下的聯邦公路管理局（</a:t>
            </a:r>
            <a:r>
              <a:rPr lang="en-US" altLang="zh-TW" b="0" i="0" dirty="0">
                <a:solidFill>
                  <a:srgbClr val="202124"/>
                </a:solidFill>
                <a:effectLst/>
                <a:latin typeface="arial" panose="020B0604020202020204" pitchFamily="34" charset="0"/>
              </a:rPr>
              <a:t>FHWA</a:t>
            </a:r>
            <a:r>
              <a:rPr lang="zh-TW" altLang="en-US" b="0" i="0" dirty="0">
                <a:solidFill>
                  <a:srgbClr val="202124"/>
                </a:solidFill>
                <a:effectLst/>
                <a:latin typeface="arial" panose="020B0604020202020204" pitchFamily="34" charset="0"/>
              </a:rPr>
              <a:t>）所發出的文件，用以規範交通標誌、道路標記及交通燈號的設計、安裝及使用，指定了在交通標誌及道路標記上使用的形狀、顏色、字體等的標準。</a:t>
            </a:r>
            <a:endParaRPr lang="en-US" altLang="zh-TW" b="0" i="0" dirty="0">
              <a:solidFill>
                <a:srgbClr val="202124"/>
              </a:solidFill>
              <a:effectLst/>
              <a:latin typeface="arial" panose="020B0604020202020204" pitchFamily="34" charset="0"/>
            </a:endParaRPr>
          </a:p>
          <a:p>
            <a:endParaRPr lang="en-US" altLang="zh-TW" b="0" i="0" dirty="0">
              <a:solidFill>
                <a:srgbClr val="202124"/>
              </a:solidFill>
              <a:effectLst/>
              <a:latin typeface="arial" panose="020B0604020202020204" pitchFamily="34" charset="0"/>
            </a:endParaRPr>
          </a:p>
          <a:p>
            <a:r>
              <a:rPr lang="zh-TW" altLang="en-US" b="0" i="0" dirty="0">
                <a:solidFill>
                  <a:srgbClr val="202124"/>
                </a:solidFill>
                <a:effectLst/>
                <a:latin typeface="arial" panose="020B0604020202020204" pitchFamily="34" charset="0"/>
              </a:rPr>
              <a:t>閃爍的手：汽車正在停止</a:t>
            </a:r>
            <a:endParaRPr lang="en-US" altLang="zh-TW" b="0" i="0" dirty="0">
              <a:solidFill>
                <a:srgbClr val="202124"/>
              </a:solidFill>
              <a:effectLst/>
              <a:latin typeface="arial" panose="020B0604020202020204" pitchFamily="34" charset="0"/>
            </a:endParaRPr>
          </a:p>
          <a:p>
            <a:r>
              <a:rPr lang="zh-TW" altLang="en-US" b="0" i="0" dirty="0">
                <a:solidFill>
                  <a:srgbClr val="202124"/>
                </a:solidFill>
                <a:effectLst/>
                <a:latin typeface="arial" panose="020B0604020202020204" pitchFamily="34" charset="0"/>
              </a:rPr>
              <a:t>眼睛：眼睛睜開表示行人可以穿越，</a:t>
            </a:r>
            <a:r>
              <a:rPr lang="zh-TW" altLang="en-US" b="0" i="0" dirty="0">
                <a:solidFill>
                  <a:srgbClr val="666666"/>
                </a:solidFill>
                <a:effectLst/>
                <a:latin typeface="Nexus Sans Pro"/>
              </a:rPr>
              <a:t>汽車看著行人以表明它打算停車。</a:t>
            </a:r>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8</a:t>
            </a:fld>
            <a:endParaRPr lang="zh-TW" altLang="en-US"/>
          </a:p>
        </p:txBody>
      </p:sp>
    </p:spTree>
    <p:extLst>
      <p:ext uri="{BB962C8B-B14F-4D97-AF65-F5344CB8AC3E}">
        <p14:creationId xmlns:p14="http://schemas.microsoft.com/office/powerpoint/2010/main" val="297412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EA4335"/>
                </a:solidFill>
                <a:effectLst/>
                <a:latin typeface="arial" panose="020B0604020202020204" pitchFamily="34" charset="0"/>
              </a:rPr>
              <a:t>Mph=</a:t>
            </a:r>
            <a:r>
              <a:rPr lang="zh-TW" altLang="en-US" b="0" i="0" dirty="0">
                <a:solidFill>
                  <a:srgbClr val="EA4335"/>
                </a:solidFill>
                <a:effectLst/>
                <a:latin typeface="arial" panose="020B0604020202020204" pitchFamily="34" charset="0"/>
              </a:rPr>
              <a:t>每小時幾英哩</a:t>
            </a:r>
            <a:endParaRPr lang="en-US" altLang="zh-TW" b="0" i="0" dirty="0">
              <a:solidFill>
                <a:srgbClr val="EA4335"/>
              </a:solidFill>
              <a:effectLst/>
              <a:latin typeface="arial" panose="020B0604020202020204" pitchFamily="34" charset="0"/>
            </a:endParaRPr>
          </a:p>
          <a:p>
            <a:r>
              <a:rPr lang="en-US" altLang="zh-TW" b="0" i="0" dirty="0">
                <a:solidFill>
                  <a:srgbClr val="202124"/>
                </a:solidFill>
                <a:effectLst/>
                <a:latin typeface="arial" panose="020B0604020202020204" pitchFamily="34" charset="0"/>
              </a:rPr>
              <a:t>1</a:t>
            </a:r>
            <a:r>
              <a:rPr lang="zh-TW" altLang="en-US" b="0" i="0" dirty="0">
                <a:solidFill>
                  <a:srgbClr val="EA4335"/>
                </a:solidFill>
                <a:effectLst/>
                <a:latin typeface="arial" panose="020B0604020202020204" pitchFamily="34" charset="0"/>
              </a:rPr>
              <a:t>英里</a:t>
            </a:r>
            <a:r>
              <a:rPr lang="zh-TW" altLang="en-US" b="0" i="0" dirty="0">
                <a:solidFill>
                  <a:srgbClr val="202124"/>
                </a:solidFill>
                <a:effectLst/>
                <a:latin typeface="arial" panose="020B0604020202020204" pitchFamily="34" charset="0"/>
              </a:rPr>
              <a:t>每</a:t>
            </a:r>
            <a:r>
              <a:rPr lang="zh-TW" altLang="en-US" b="0" i="0" dirty="0">
                <a:solidFill>
                  <a:srgbClr val="EA4335"/>
                </a:solidFill>
                <a:effectLst/>
                <a:latin typeface="arial" panose="020B0604020202020204" pitchFamily="34" charset="0"/>
              </a:rPr>
              <a:t>小時</a:t>
            </a:r>
            <a:r>
              <a:rPr lang="zh-TW" altLang="en-US" b="0" i="0" dirty="0">
                <a:solidFill>
                  <a:srgbClr val="202124"/>
                </a:solidFill>
                <a:effectLst/>
                <a:latin typeface="arial" panose="020B0604020202020204" pitchFamily="34" charset="0"/>
              </a:rPr>
              <a:t>等於： </a:t>
            </a:r>
            <a:r>
              <a:rPr lang="en-US" altLang="zh-TW" b="0" i="0" dirty="0">
                <a:solidFill>
                  <a:srgbClr val="202124"/>
                </a:solidFill>
                <a:effectLst/>
                <a:latin typeface="arial" panose="020B0604020202020204" pitchFamily="34" charset="0"/>
              </a:rPr>
              <a:t>0.44704 m/s</a:t>
            </a:r>
            <a:r>
              <a:rPr lang="zh-TW" altLang="en-US" b="0" i="0" dirty="0">
                <a:solidFill>
                  <a:srgbClr val="202124"/>
                </a:solidFill>
                <a:effectLst/>
                <a:latin typeface="arial" panose="020B0604020202020204" pitchFamily="34" charset="0"/>
              </a:rPr>
              <a:t>，國際單位制導出單位 </a:t>
            </a:r>
            <a:r>
              <a:rPr lang="en-US" altLang="zh-TW" b="0" i="0" dirty="0">
                <a:solidFill>
                  <a:srgbClr val="202124"/>
                </a:solidFill>
                <a:effectLst/>
                <a:latin typeface="arial" panose="020B0604020202020204" pitchFamily="34" charset="0"/>
              </a:rPr>
              <a:t>1.609344 km/h.</a:t>
            </a:r>
            <a:endParaRPr lang="en-US" altLang="zh-TW" b="0" i="0" dirty="0">
              <a:solidFill>
                <a:srgbClr val="EA4335"/>
              </a:solidFill>
              <a:effectLst/>
              <a:latin typeface="arial" panose="020B0604020202020204" pitchFamily="34" charset="0"/>
            </a:endParaRPr>
          </a:p>
          <a:p>
            <a:r>
              <a:rPr lang="zh-TW" altLang="en-US" b="0" i="0" dirty="0">
                <a:solidFill>
                  <a:srgbClr val="EA4335"/>
                </a:solidFill>
                <a:effectLst/>
                <a:latin typeface="arial" panose="020B0604020202020204" pitchFamily="34" charset="0"/>
              </a:rPr>
              <a:t>臨界間隙是行人過馬路時接受的最短時間</a:t>
            </a:r>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9</a:t>
            </a:fld>
            <a:endParaRPr lang="zh-TW" altLang="en-US"/>
          </a:p>
        </p:txBody>
      </p:sp>
    </p:spTree>
    <p:extLst>
      <p:ext uri="{BB962C8B-B14F-4D97-AF65-F5344CB8AC3E}">
        <p14:creationId xmlns:p14="http://schemas.microsoft.com/office/powerpoint/2010/main" val="82318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為了保護受測者的安全</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10</a:t>
            </a:fld>
            <a:endParaRPr lang="zh-TW" altLang="en-US"/>
          </a:p>
        </p:txBody>
      </p:sp>
    </p:spTree>
    <p:extLst>
      <p:ext uri="{BB962C8B-B14F-4D97-AF65-F5344CB8AC3E}">
        <p14:creationId xmlns:p14="http://schemas.microsoft.com/office/powerpoint/2010/main" val="11393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11</a:t>
            </a:fld>
            <a:endParaRPr lang="zh-TW" altLang="en-US"/>
          </a:p>
        </p:txBody>
      </p:sp>
    </p:spTree>
    <p:extLst>
      <p:ext uri="{BB962C8B-B14F-4D97-AF65-F5344CB8AC3E}">
        <p14:creationId xmlns:p14="http://schemas.microsoft.com/office/powerpoint/2010/main" val="427992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傳統車輛 沒有沒有</a:t>
            </a:r>
            <a:r>
              <a:rPr lang="en-US" altLang="zh-TW" dirty="0"/>
              <a:t>LED</a:t>
            </a:r>
            <a:r>
              <a:rPr lang="zh-TW" altLang="en-US" dirty="0"/>
              <a:t>面板及激光雷達</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12</a:t>
            </a:fld>
            <a:endParaRPr lang="zh-TW" altLang="en-US"/>
          </a:p>
        </p:txBody>
      </p:sp>
    </p:spTree>
    <p:extLst>
      <p:ext uri="{BB962C8B-B14F-4D97-AF65-F5344CB8AC3E}">
        <p14:creationId xmlns:p14="http://schemas.microsoft.com/office/powerpoint/2010/main" val="193002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arenBoth"/>
            </a:pPr>
            <a:r>
              <a:rPr lang="zh-TW" altLang="en-US" dirty="0"/>
              <a:t>文字（平均值 </a:t>
            </a:r>
            <a:r>
              <a:rPr lang="en-US" altLang="zh-TW" dirty="0"/>
              <a:t>= 10.09</a:t>
            </a:r>
            <a:r>
              <a:rPr lang="zh-TW" altLang="en-US" dirty="0"/>
              <a:t>，</a:t>
            </a:r>
            <a:r>
              <a:rPr lang="en-US" altLang="zh-TW" dirty="0"/>
              <a:t>SD = 5.66</a:t>
            </a:r>
            <a:r>
              <a:rPr lang="zh-TW" altLang="en-US" dirty="0"/>
              <a:t>），</a:t>
            </a:r>
            <a:endParaRPr lang="en-US" altLang="zh-TW" dirty="0"/>
          </a:p>
          <a:p>
            <a:pPr marL="228600" indent="-228600">
              <a:buAutoNum type="arabicParenBoth"/>
            </a:pPr>
            <a:r>
              <a:rPr lang="zh-TW" altLang="en-US" dirty="0"/>
              <a:t>標誌（平均值 </a:t>
            </a:r>
            <a:r>
              <a:rPr lang="en-US" altLang="zh-TW" dirty="0"/>
              <a:t>= 10.76</a:t>
            </a:r>
            <a:r>
              <a:rPr lang="zh-TW" altLang="en-US" dirty="0"/>
              <a:t>，</a:t>
            </a:r>
            <a:r>
              <a:rPr lang="en-US" altLang="zh-TW" dirty="0"/>
              <a:t>SD = 5.91</a:t>
            </a:r>
            <a:r>
              <a:rPr lang="zh-TW" altLang="en-US" dirty="0"/>
              <a:t>），</a:t>
            </a:r>
            <a:endParaRPr lang="en-US" altLang="zh-TW" dirty="0"/>
          </a:p>
          <a:p>
            <a:pPr marL="228600" indent="-228600">
              <a:buAutoNum type="arabicParenBoth"/>
            </a:pPr>
            <a:r>
              <a:rPr lang="zh-TW" altLang="en-US"/>
              <a:t>動畫眼睛 </a:t>
            </a:r>
            <a:r>
              <a:rPr lang="en-US" altLang="zh-TW" dirty="0"/>
              <a:t>(mean = 11.16, SD = 6.26),</a:t>
            </a:r>
          </a:p>
          <a:p>
            <a:pPr marL="228600" indent="-228600">
              <a:buAutoNum type="arabicParenBoth"/>
            </a:pPr>
            <a:r>
              <a:rPr lang="zh-TW" altLang="en-US" dirty="0"/>
              <a:t>沒有介面設計的自動駕駛汽車（平均值 </a:t>
            </a:r>
            <a:r>
              <a:rPr lang="en-US" altLang="zh-TW" dirty="0"/>
              <a:t>= 11.10</a:t>
            </a:r>
            <a:r>
              <a:rPr lang="zh-TW" altLang="en-US" dirty="0"/>
              <a:t>，</a:t>
            </a:r>
            <a:r>
              <a:rPr lang="en-US" altLang="zh-TW" dirty="0"/>
              <a:t>SD = 5.56</a:t>
            </a:r>
            <a:r>
              <a:rPr lang="zh-TW" altLang="en-US" dirty="0"/>
              <a:t>）</a:t>
            </a:r>
            <a:endParaRPr lang="en-US" altLang="zh-TW" dirty="0"/>
          </a:p>
          <a:p>
            <a:pPr marL="228600" indent="-228600">
              <a:buAutoNum type="arabicParenBoth"/>
            </a:pPr>
            <a:r>
              <a:rPr lang="zh-TW" altLang="en-US" dirty="0"/>
              <a:t>傳統汽車（平均值 </a:t>
            </a:r>
            <a:r>
              <a:rPr lang="en-US" altLang="zh-TW" dirty="0"/>
              <a:t>= 9.06</a:t>
            </a:r>
            <a:r>
              <a:rPr lang="zh-TW" altLang="en-US" dirty="0"/>
              <a:t>，</a:t>
            </a:r>
            <a:r>
              <a:rPr lang="en-US" altLang="zh-TW" dirty="0"/>
              <a:t>SD = 5.36</a:t>
            </a:r>
            <a:r>
              <a:rPr lang="zh-TW" altLang="en-US" dirty="0"/>
              <a:t>）。</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13</a:t>
            </a:fld>
            <a:endParaRPr lang="zh-TW" altLang="en-US"/>
          </a:p>
        </p:txBody>
      </p:sp>
    </p:spTree>
    <p:extLst>
      <p:ext uri="{BB962C8B-B14F-4D97-AF65-F5344CB8AC3E}">
        <p14:creationId xmlns:p14="http://schemas.microsoft.com/office/powerpoint/2010/main" val="255662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是否穿越馬路的資訊來源選項有：</a:t>
            </a:r>
            <a:r>
              <a:rPr lang="en-US" altLang="zh-TW" dirty="0"/>
              <a:t>1.</a:t>
            </a:r>
            <a:r>
              <a:rPr lang="zh-TW" altLang="en-US" dirty="0"/>
              <a:t>介面設計 </a:t>
            </a:r>
            <a:r>
              <a:rPr lang="en-US" altLang="zh-TW" dirty="0"/>
              <a:t>2.</a:t>
            </a:r>
            <a:r>
              <a:rPr lang="zh-TW" altLang="en-US" dirty="0"/>
              <a:t>車速 </a:t>
            </a:r>
            <a:r>
              <a:rPr lang="en-US" altLang="zh-TW" dirty="0"/>
              <a:t>3.</a:t>
            </a:r>
            <a:r>
              <a:rPr lang="zh-TW" altLang="en-US" dirty="0"/>
              <a:t>車輛距離行人穿越道的距離 </a:t>
            </a:r>
            <a:r>
              <a:rPr lang="en-US" altLang="zh-TW" dirty="0"/>
              <a:t>4.</a:t>
            </a:r>
            <a:r>
              <a:rPr lang="zh-TW" altLang="en-US" dirty="0"/>
              <a:t>其他</a:t>
            </a:r>
            <a:r>
              <a:rPr lang="en-US" altLang="zh-TW" dirty="0"/>
              <a:t>(</a:t>
            </a:r>
            <a:r>
              <a:rPr lang="zh-TW" altLang="en-US" dirty="0"/>
              <a:t>受測者自行填寫</a:t>
            </a:r>
            <a:r>
              <a:rPr lang="en-US" altLang="zh-TW" dirty="0"/>
              <a:t>)</a:t>
            </a:r>
          </a:p>
          <a:p>
            <a:endParaRPr lang="en-US" altLang="zh-TW" dirty="0"/>
          </a:p>
          <a:p>
            <a:r>
              <a:rPr lang="zh-TW" altLang="en-US" dirty="0"/>
              <a:t>對於傳統汽車，是車速（</a:t>
            </a:r>
            <a:r>
              <a:rPr lang="en-US" altLang="zh-TW" dirty="0"/>
              <a:t>52.0%</a:t>
            </a:r>
            <a:r>
              <a:rPr lang="zh-TW" altLang="en-US" dirty="0"/>
              <a:t>），其次是距離（</a:t>
            </a:r>
            <a:r>
              <a:rPr lang="en-US" altLang="zh-TW" dirty="0"/>
              <a:t>28.0%</a:t>
            </a:r>
            <a:r>
              <a:rPr lang="zh-TW" altLang="en-US" dirty="0"/>
              <a:t>）和與駕駛員的眼神接觸（</a:t>
            </a:r>
            <a:r>
              <a:rPr lang="en-US" altLang="zh-TW" dirty="0"/>
              <a:t>20.0%</a:t>
            </a:r>
            <a:r>
              <a:rPr lang="zh-TW" altLang="en-US" dirty="0"/>
              <a:t>）。</a:t>
            </a:r>
          </a:p>
        </p:txBody>
      </p:sp>
      <p:sp>
        <p:nvSpPr>
          <p:cNvPr id="4" name="投影片編號版面配置區 3"/>
          <p:cNvSpPr>
            <a:spLocks noGrp="1"/>
          </p:cNvSpPr>
          <p:nvPr>
            <p:ph type="sldNum" sz="quarter" idx="5"/>
          </p:nvPr>
        </p:nvSpPr>
        <p:spPr/>
        <p:txBody>
          <a:bodyPr/>
          <a:lstStyle/>
          <a:p>
            <a:fld id="{36FBC852-C501-4062-AB55-D2BF6DD0DC9D}" type="slidenum">
              <a:rPr lang="zh-TW" altLang="en-US" smtClean="0"/>
              <a:t>14</a:t>
            </a:fld>
            <a:endParaRPr lang="zh-TW" altLang="en-US"/>
          </a:p>
        </p:txBody>
      </p:sp>
    </p:spTree>
    <p:extLst>
      <p:ext uri="{BB962C8B-B14F-4D97-AF65-F5344CB8AC3E}">
        <p14:creationId xmlns:p14="http://schemas.microsoft.com/office/powerpoint/2010/main" val="389081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80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8884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0568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9836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B9A16C-9DC4-47BC-86C3-85660D3CFFB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13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69425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66880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9120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31251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A166F6-7565-441B-A871-EBC8BFAB7354}" type="datetimeFigureOut">
              <a:rPr lang="zh-TW" altLang="en-US" smtClean="0"/>
              <a:t>2022/3/16</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16357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EA166F6-7565-441B-A871-EBC8BFAB7354}" type="datetimeFigureOut">
              <a:rPr lang="zh-TW" altLang="en-US" smtClean="0"/>
              <a:t>2022/3/16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B9A16C-9DC4-47BC-86C3-85660D3CFFBD}" type="slidenum">
              <a:rPr lang="zh-TW" altLang="en-US" smtClean="0"/>
              <a:t>‹#›</a:t>
            </a:fld>
            <a:endParaRPr lang="zh-TW" altLang="en-US"/>
          </a:p>
        </p:txBody>
      </p:sp>
    </p:spTree>
    <p:extLst>
      <p:ext uri="{BB962C8B-B14F-4D97-AF65-F5344CB8AC3E}">
        <p14:creationId xmlns:p14="http://schemas.microsoft.com/office/powerpoint/2010/main" val="257442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A166F6-7565-441B-A871-EBC8BFAB7354}" type="datetimeFigureOut">
              <a:rPr lang="zh-TW" altLang="en-US" smtClean="0"/>
              <a:t>2022/3/16</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B9A16C-9DC4-47BC-86C3-85660D3CFFBD}"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57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5B4592-FA52-4568-8BB4-43EEC52FF7A1}"/>
              </a:ext>
            </a:extLst>
          </p:cNvPr>
          <p:cNvSpPr>
            <a:spLocks noGrp="1"/>
          </p:cNvSpPr>
          <p:nvPr>
            <p:ph type="ctrTitle"/>
          </p:nvPr>
        </p:nvSpPr>
        <p:spPr/>
        <p:txBody>
          <a:bodyPr>
            <a:normAutofit/>
          </a:bodyPr>
          <a:lstStyle/>
          <a:p>
            <a:pPr algn="ctr">
              <a:lnSpc>
                <a:spcPct val="125000"/>
              </a:lnSpc>
              <a:spcBef>
                <a:spcPts val="300"/>
              </a:spcBef>
              <a:spcAft>
                <a:spcPts val="300"/>
              </a:spcAft>
            </a:pPr>
            <a:r>
              <a:rPr lang="en-US" altLang="zh-TW" sz="4000" dirty="0"/>
              <a:t>Pedestrian interaction with automated vehicles at uncontrolled</a:t>
            </a:r>
            <a:r>
              <a:rPr lang="zh-TW" altLang="en-US" sz="4000" dirty="0"/>
              <a:t> </a:t>
            </a:r>
            <a:r>
              <a:rPr lang="en-US" altLang="zh-TW" sz="4000" dirty="0"/>
              <a:t>intersections</a:t>
            </a:r>
            <a:endParaRPr lang="zh-TW" altLang="en-US" sz="4000" dirty="0"/>
          </a:p>
        </p:txBody>
      </p:sp>
      <p:sp>
        <p:nvSpPr>
          <p:cNvPr id="3" name="副標題 2">
            <a:extLst>
              <a:ext uri="{FF2B5EF4-FFF2-40B4-BE49-F238E27FC236}">
                <a16:creationId xmlns:a16="http://schemas.microsoft.com/office/drawing/2014/main" id="{7BBCE08D-2044-4ADC-BD6A-E048B602B752}"/>
              </a:ext>
            </a:extLst>
          </p:cNvPr>
          <p:cNvSpPr>
            <a:spLocks noGrp="1"/>
          </p:cNvSpPr>
          <p:nvPr>
            <p:ph type="subTitle" idx="1"/>
          </p:nvPr>
        </p:nvSpPr>
        <p:spPr>
          <a:xfrm>
            <a:off x="1100051" y="4455620"/>
            <a:ext cx="10058400" cy="1643427"/>
          </a:xfrm>
        </p:spPr>
        <p:txBody>
          <a:bodyPr>
            <a:normAutofit fontScale="70000" lnSpcReduction="20000"/>
          </a:bodyPr>
          <a:lstStyle/>
          <a:p>
            <a:r>
              <a:rPr lang="zh-TW" altLang="en-US" cap="none" dirty="0"/>
              <a:t>作者：</a:t>
            </a:r>
            <a:r>
              <a:rPr lang="en-US" altLang="zh-TW" cap="none" dirty="0"/>
              <a:t> Pei Wang, </a:t>
            </a:r>
            <a:r>
              <a:rPr lang="en-US" altLang="zh-TW" cap="none" dirty="0" err="1"/>
              <a:t>Sanaz</a:t>
            </a:r>
            <a:r>
              <a:rPr lang="en-US" altLang="zh-TW" cap="none" dirty="0"/>
              <a:t> </a:t>
            </a:r>
            <a:r>
              <a:rPr lang="en-US" altLang="zh-TW" cap="none" dirty="0" err="1"/>
              <a:t>Motamedi</a:t>
            </a:r>
            <a:r>
              <a:rPr lang="en-US" altLang="zh-TW" cap="none" dirty="0"/>
              <a:t>, </a:t>
            </a:r>
            <a:r>
              <a:rPr lang="en-US" altLang="zh-TW" cap="none" dirty="0" err="1"/>
              <a:t>Shouming</a:t>
            </a:r>
            <a:r>
              <a:rPr lang="en-US" altLang="zh-TW" cap="none" dirty="0"/>
              <a:t> Qi, Xiao Zhou, </a:t>
            </a:r>
            <a:r>
              <a:rPr lang="en-US" altLang="zh-TW" cap="none" dirty="0" err="1"/>
              <a:t>Tingting</a:t>
            </a:r>
            <a:r>
              <a:rPr lang="en-US" altLang="zh-TW" cap="none" dirty="0"/>
              <a:t> Zhang, Ching-Yao Chan</a:t>
            </a:r>
          </a:p>
          <a:p>
            <a:r>
              <a:rPr lang="zh-TW" altLang="en-US" cap="none" dirty="0"/>
              <a:t>期刊：</a:t>
            </a:r>
            <a:r>
              <a:rPr lang="en-US" altLang="zh-TW" cap="none" dirty="0"/>
              <a:t>Transportation Research Part F 77 (2021) 10–25</a:t>
            </a:r>
          </a:p>
          <a:p>
            <a:r>
              <a:rPr lang="zh-TW" altLang="en-US" cap="none" dirty="0"/>
              <a:t>學生：陳瑀婕</a:t>
            </a:r>
          </a:p>
          <a:p>
            <a:r>
              <a:rPr lang="zh-TW" altLang="en-US" cap="none" dirty="0"/>
              <a:t>指導教授：柳永青 教授</a:t>
            </a:r>
          </a:p>
          <a:p>
            <a:endParaRPr lang="zh-TW" altLang="en-US" dirty="0"/>
          </a:p>
        </p:txBody>
      </p:sp>
    </p:spTree>
    <p:extLst>
      <p:ext uri="{BB962C8B-B14F-4D97-AF65-F5344CB8AC3E}">
        <p14:creationId xmlns:p14="http://schemas.microsoft.com/office/powerpoint/2010/main" val="290063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415918"/>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受測者到達受測地點時，先填寫個人資料表及簽署同意書</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受測者先進行一次練習，實驗者說明安全預防措施</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練習程序如下：</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自動駕駛車輛在距離行人穿越道</a:t>
            </a:r>
            <a:r>
              <a:rPr lang="en-US" altLang="zh-TW" dirty="0"/>
              <a:t>63.7</a:t>
            </a:r>
            <a:r>
              <a:rPr lang="zh-TW" altLang="en-US" dirty="0"/>
              <a:t>公尺的地方出發，在同時，實驗者對受測者說：「車來了！</a:t>
            </a:r>
            <a:r>
              <a:rPr lang="en-US" altLang="zh-TW" dirty="0"/>
              <a:t>(the car is coming)</a:t>
            </a:r>
            <a:r>
              <a:rPr lang="zh-TW" altLang="en-US" dirty="0"/>
              <a:t>」。</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自動駕駛車輛以</a:t>
            </a:r>
            <a:r>
              <a:rPr lang="en-US" altLang="zh-TW" dirty="0"/>
              <a:t>15</a:t>
            </a:r>
            <a:r>
              <a:rPr lang="zh-TW" altLang="en-US" dirty="0"/>
              <a:t>英里</a:t>
            </a:r>
            <a:r>
              <a:rPr lang="en-US" altLang="zh-TW" dirty="0"/>
              <a:t>/</a:t>
            </a:r>
            <a:r>
              <a:rPr lang="zh-TW" altLang="en-US" dirty="0"/>
              <a:t>小時的速度向路口移動，當</a:t>
            </a:r>
            <a:r>
              <a:rPr lang="en-US" altLang="zh-TW" dirty="0"/>
              <a:t>LED</a:t>
            </a:r>
            <a:r>
              <a:rPr lang="zh-TW" altLang="en-US" dirty="0"/>
              <a:t>燈顯示紅色十字的符號時，表示“不能穿越”；則當</a:t>
            </a:r>
            <a:r>
              <a:rPr lang="en-US" altLang="zh-TW" dirty="0"/>
              <a:t>LED</a:t>
            </a:r>
            <a:r>
              <a:rPr lang="zh-TW" altLang="en-US" dirty="0"/>
              <a:t>燈顯示綠色十字的符號時，表示“穿越”。</a:t>
            </a:r>
            <a:endParaRPr lang="en-US" altLang="zh-TW" dirty="0"/>
          </a:p>
          <a:p>
            <a:pPr marL="285750" lvl="1" indent="-285750">
              <a:lnSpc>
                <a:spcPct val="125000"/>
              </a:lnSpc>
              <a:spcBef>
                <a:spcPts val="300"/>
              </a:spcBef>
              <a:spcAft>
                <a:spcPts val="300"/>
              </a:spcAft>
              <a:buFont typeface="Wingdings" panose="05000000000000000000" pitchFamily="2" charset="2"/>
              <a:buChar char="Ø"/>
            </a:pPr>
            <a:r>
              <a:rPr lang="zh-TW" altLang="en-US" sz="2000" dirty="0"/>
              <a:t>因受到學校的人體受測者保護委員會</a:t>
            </a:r>
            <a:r>
              <a:rPr lang="en-US" altLang="zh-TW" sz="2000" dirty="0"/>
              <a:t>(National Commission for the Protection of Human Subjects, CPHS)</a:t>
            </a:r>
            <a:r>
              <a:rPr lang="zh-TW" altLang="en-US" sz="2000" dirty="0"/>
              <a:t>的限制，受測者被要求在任何情況下都不能穿越行人穿越道，因此讓受測者按下按鈕表示將要過馬路。</a:t>
            </a:r>
            <a:endParaRPr lang="en-US" altLang="zh-TW" sz="2000" dirty="0"/>
          </a:p>
          <a:p>
            <a:pPr marL="285750" lvl="1" indent="-285750">
              <a:lnSpc>
                <a:spcPct val="125000"/>
              </a:lnSpc>
              <a:spcBef>
                <a:spcPts val="300"/>
              </a:spcBef>
              <a:spcAft>
                <a:spcPts val="300"/>
              </a:spcAft>
              <a:buFont typeface="Wingdings" panose="05000000000000000000" pitchFamily="2" charset="2"/>
              <a:buChar char="Ø"/>
            </a:pPr>
            <a:endParaRPr lang="en-US" altLang="zh-TW" sz="2000" dirty="0"/>
          </a:p>
          <a:p>
            <a:pPr marL="0" lvl="1" indent="0">
              <a:lnSpc>
                <a:spcPct val="125000"/>
              </a:lnSpc>
              <a:spcBef>
                <a:spcPts val="300"/>
              </a:spcBef>
              <a:spcAft>
                <a:spcPts val="300"/>
              </a:spcAft>
              <a:buNone/>
            </a:pPr>
            <a:endParaRPr lang="en-US" altLang="zh-TW" sz="2000" dirty="0"/>
          </a:p>
          <a:p>
            <a:pPr marL="285750" lvl="1" indent="-285750">
              <a:lnSpc>
                <a:spcPct val="125000"/>
              </a:lnSpc>
              <a:spcBef>
                <a:spcPts val="300"/>
              </a:spcBef>
              <a:spcAft>
                <a:spcPts val="300"/>
              </a:spcAft>
              <a:buFont typeface="Wingdings" panose="05000000000000000000" pitchFamily="2" charset="2"/>
              <a:buChar char="Ø"/>
            </a:pPr>
            <a:endParaRPr lang="en-US" altLang="zh-TW" dirty="0"/>
          </a:p>
          <a:p>
            <a:pPr lvl="1">
              <a:lnSpc>
                <a:spcPct val="125000"/>
              </a:lnSpc>
              <a:spcBef>
                <a:spcPts val="300"/>
              </a:spcBef>
              <a:spcAft>
                <a:spcPts val="300"/>
              </a:spcAft>
              <a:buFont typeface="Arial" panose="020B0604020202020204" pitchFamily="34" charset="0"/>
              <a:buChar char="•"/>
            </a:pPr>
            <a:endParaRPr lang="zh-TW" altLang="en-US" dirty="0"/>
          </a:p>
        </p:txBody>
      </p:sp>
    </p:spTree>
    <p:extLst>
      <p:ext uri="{BB962C8B-B14F-4D97-AF65-F5344CB8AC3E}">
        <p14:creationId xmlns:p14="http://schemas.microsoft.com/office/powerpoint/2010/main" val="156828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415918"/>
          </a:xfrm>
        </p:spPr>
        <p:txBody>
          <a:bodyPr>
            <a:normAutofit/>
          </a:bodyPr>
          <a:lstStyle/>
          <a:p>
            <a:pPr marL="285750" lvl="1" indent="-285750">
              <a:lnSpc>
                <a:spcPct val="125000"/>
              </a:lnSpc>
              <a:spcBef>
                <a:spcPts val="300"/>
              </a:spcBef>
              <a:spcAft>
                <a:spcPts val="300"/>
              </a:spcAft>
              <a:buFont typeface="Wingdings" panose="05000000000000000000" pitchFamily="2" charset="2"/>
              <a:buChar char="Ø"/>
            </a:pPr>
            <a:r>
              <a:rPr lang="zh-TW" altLang="en-US" sz="2000" dirty="0"/>
              <a:t>每次實驗後，使用問卷收集主觀反饋。</a:t>
            </a:r>
            <a:endParaRPr lang="en-US" altLang="zh-TW" sz="2000" dirty="0"/>
          </a:p>
          <a:p>
            <a:pPr marL="468630" lvl="2" indent="-285750">
              <a:lnSpc>
                <a:spcPct val="125000"/>
              </a:lnSpc>
              <a:spcBef>
                <a:spcPts val="300"/>
              </a:spcBef>
              <a:spcAft>
                <a:spcPts val="300"/>
              </a:spcAft>
              <a:buFont typeface="Arial" panose="020B0604020202020204" pitchFamily="34" charset="0"/>
              <a:buChar char="•"/>
            </a:pPr>
            <a:r>
              <a:rPr lang="zh-TW" altLang="en-US" sz="1800" dirty="0"/>
              <a:t>受測者被問決定是否穿越馬路的資訊來源及對每個介面的理解程度</a:t>
            </a:r>
            <a:endParaRPr lang="en-US" altLang="zh-TW" sz="1800" dirty="0"/>
          </a:p>
          <a:p>
            <a:pPr marL="468630" lvl="2" indent="-285750">
              <a:lnSpc>
                <a:spcPct val="125000"/>
              </a:lnSpc>
              <a:spcBef>
                <a:spcPts val="300"/>
              </a:spcBef>
              <a:spcAft>
                <a:spcPts val="300"/>
              </a:spcAft>
              <a:buFont typeface="Arial" panose="020B0604020202020204" pitchFamily="34" charset="0"/>
              <a:buChar char="•"/>
            </a:pPr>
            <a:r>
              <a:rPr lang="zh-TW" altLang="en-US" sz="1800" dirty="0"/>
              <a:t>評價介面的有效性、易用性、實用性、安全性、信任度，評分量表從</a:t>
            </a:r>
            <a:r>
              <a:rPr lang="en-US" altLang="zh-TW" sz="1800" dirty="0"/>
              <a:t>1(</a:t>
            </a:r>
            <a:r>
              <a:rPr lang="zh-TW" altLang="en-US" sz="1800" dirty="0"/>
              <a:t>非常不同意</a:t>
            </a:r>
            <a:r>
              <a:rPr lang="en-US" altLang="zh-TW" sz="1800" dirty="0"/>
              <a:t>)</a:t>
            </a:r>
            <a:r>
              <a:rPr lang="zh-TW" altLang="en-US" sz="1800" dirty="0"/>
              <a:t>到</a:t>
            </a:r>
            <a:r>
              <a:rPr lang="en-US" altLang="zh-TW" sz="1800" dirty="0"/>
              <a:t>7(</a:t>
            </a:r>
            <a:r>
              <a:rPr lang="zh-TW" altLang="en-US" sz="1800" dirty="0"/>
              <a:t>非常同意</a:t>
            </a:r>
            <a:r>
              <a:rPr lang="en-US" altLang="zh-TW" sz="1800" dirty="0"/>
              <a:t>)</a:t>
            </a:r>
            <a:r>
              <a:rPr lang="zh-TW" altLang="en-US" sz="1800" dirty="0"/>
              <a:t>之間。</a:t>
            </a:r>
            <a:endParaRPr lang="en-US" altLang="zh-TW" sz="1800" dirty="0"/>
          </a:p>
          <a:p>
            <a:pPr marL="468630" lvl="2" indent="-285750">
              <a:lnSpc>
                <a:spcPct val="125000"/>
              </a:lnSpc>
              <a:spcBef>
                <a:spcPts val="300"/>
              </a:spcBef>
              <a:spcAft>
                <a:spcPts val="300"/>
              </a:spcAft>
              <a:buFont typeface="Arial" panose="020B0604020202020204" pitchFamily="34" charset="0"/>
              <a:buChar char="•"/>
            </a:pPr>
            <a:endParaRPr lang="en-US" altLang="zh-TW" sz="1800" dirty="0"/>
          </a:p>
          <a:p>
            <a:pPr marL="468630" lvl="2" indent="-285750">
              <a:lnSpc>
                <a:spcPct val="125000"/>
              </a:lnSpc>
              <a:spcBef>
                <a:spcPts val="300"/>
              </a:spcBef>
              <a:spcAft>
                <a:spcPts val="300"/>
              </a:spcAft>
              <a:buFont typeface="Arial" panose="020B0604020202020204" pitchFamily="34" charset="0"/>
              <a:buChar char="•"/>
            </a:pPr>
            <a:endParaRPr lang="en-US" altLang="zh-TW" sz="1800" dirty="0"/>
          </a:p>
          <a:p>
            <a:pPr marL="468630" lvl="2" indent="-285750">
              <a:lnSpc>
                <a:spcPct val="125000"/>
              </a:lnSpc>
              <a:spcBef>
                <a:spcPts val="300"/>
              </a:spcBef>
              <a:spcAft>
                <a:spcPts val="300"/>
              </a:spcAft>
              <a:buFont typeface="Arial" panose="020B0604020202020204" pitchFamily="34" charset="0"/>
              <a:buChar char="•"/>
            </a:pPr>
            <a:endParaRPr lang="en-US" altLang="zh-TW" sz="1800" dirty="0"/>
          </a:p>
          <a:p>
            <a:pPr marL="468630" lvl="2" indent="-285750">
              <a:lnSpc>
                <a:spcPct val="125000"/>
              </a:lnSpc>
              <a:spcBef>
                <a:spcPts val="300"/>
              </a:spcBef>
              <a:spcAft>
                <a:spcPts val="300"/>
              </a:spcAft>
              <a:buFont typeface="Arial" panose="020B0604020202020204" pitchFamily="34" charset="0"/>
              <a:buChar char="•"/>
            </a:pPr>
            <a:endParaRPr lang="en-US" altLang="zh-TW" sz="1800" dirty="0"/>
          </a:p>
          <a:p>
            <a:pPr marL="468630" lvl="2" indent="-285750">
              <a:lnSpc>
                <a:spcPct val="125000"/>
              </a:lnSpc>
              <a:spcBef>
                <a:spcPts val="300"/>
              </a:spcBef>
              <a:spcAft>
                <a:spcPts val="300"/>
              </a:spcAft>
              <a:buFont typeface="Arial" panose="020B0604020202020204" pitchFamily="34" charset="0"/>
              <a:buChar char="•"/>
            </a:pPr>
            <a:endParaRPr lang="en-US" altLang="zh-TW" sz="1800" dirty="0"/>
          </a:p>
          <a:p>
            <a:pPr marL="285750" lvl="2" indent="-285750">
              <a:lnSpc>
                <a:spcPct val="125000"/>
              </a:lnSpc>
              <a:spcBef>
                <a:spcPts val="300"/>
              </a:spcBef>
              <a:spcAft>
                <a:spcPts val="300"/>
              </a:spcAft>
              <a:buFont typeface="Wingdings" panose="05000000000000000000" pitchFamily="2" charset="2"/>
              <a:buChar char="Ø"/>
            </a:pPr>
            <a:r>
              <a:rPr lang="zh-TW" altLang="en-US" sz="1800" dirty="0"/>
              <a:t>實驗時間約為</a:t>
            </a:r>
            <a:r>
              <a:rPr lang="en-US" altLang="zh-TW" sz="1800" dirty="0"/>
              <a:t>1</a:t>
            </a:r>
            <a:r>
              <a:rPr lang="zh-TW" altLang="en-US" sz="1800" dirty="0"/>
              <a:t>個小時。</a:t>
            </a:r>
            <a:endParaRPr lang="en-US" altLang="zh-TW" sz="1800" dirty="0"/>
          </a:p>
          <a:p>
            <a:pPr lvl="1">
              <a:lnSpc>
                <a:spcPct val="125000"/>
              </a:lnSpc>
              <a:spcBef>
                <a:spcPts val="300"/>
              </a:spcBef>
              <a:spcAft>
                <a:spcPts val="300"/>
              </a:spcAft>
              <a:buFont typeface="Arial" panose="020B0604020202020204" pitchFamily="34" charset="0"/>
              <a:buChar char="•"/>
            </a:pPr>
            <a:endParaRPr lang="zh-TW" altLang="en-US" dirty="0"/>
          </a:p>
        </p:txBody>
      </p:sp>
      <p:grpSp>
        <p:nvGrpSpPr>
          <p:cNvPr id="14" name="群組 13">
            <a:extLst>
              <a:ext uri="{FF2B5EF4-FFF2-40B4-BE49-F238E27FC236}">
                <a16:creationId xmlns:a16="http://schemas.microsoft.com/office/drawing/2014/main" id="{D38A81C8-9123-4707-82C1-3083B06272C7}"/>
              </a:ext>
            </a:extLst>
          </p:cNvPr>
          <p:cNvGrpSpPr/>
          <p:nvPr/>
        </p:nvGrpSpPr>
        <p:grpSpPr>
          <a:xfrm>
            <a:off x="575346" y="3505597"/>
            <a:ext cx="10519374" cy="1992204"/>
            <a:chOff x="575346" y="3505597"/>
            <a:chExt cx="10519374" cy="1992204"/>
          </a:xfrm>
        </p:grpSpPr>
        <p:grpSp>
          <p:nvGrpSpPr>
            <p:cNvPr id="9" name="群組 8">
              <a:extLst>
                <a:ext uri="{FF2B5EF4-FFF2-40B4-BE49-F238E27FC236}">
                  <a16:creationId xmlns:a16="http://schemas.microsoft.com/office/drawing/2014/main" id="{AA1E5F0F-2DA2-4101-A533-119ACDCADBC6}"/>
                </a:ext>
              </a:extLst>
            </p:cNvPr>
            <p:cNvGrpSpPr/>
            <p:nvPr/>
          </p:nvGrpSpPr>
          <p:grpSpPr>
            <a:xfrm>
              <a:off x="575346" y="3505597"/>
              <a:ext cx="10519374" cy="1992204"/>
              <a:chOff x="575346" y="3505597"/>
              <a:chExt cx="10519374" cy="1992204"/>
            </a:xfrm>
          </p:grpSpPr>
          <p:pic>
            <p:nvPicPr>
              <p:cNvPr id="7" name="圖片 6">
                <a:extLst>
                  <a:ext uri="{FF2B5EF4-FFF2-40B4-BE49-F238E27FC236}">
                    <a16:creationId xmlns:a16="http://schemas.microsoft.com/office/drawing/2014/main" id="{9E636755-CCAD-4432-B48B-DCF480426FCE}"/>
                  </a:ext>
                </a:extLst>
              </p:cNvPr>
              <p:cNvPicPr>
                <a:picLocks noChangeAspect="1"/>
              </p:cNvPicPr>
              <p:nvPr/>
            </p:nvPicPr>
            <p:blipFill>
              <a:blip r:embed="rId3"/>
              <a:stretch>
                <a:fillRect/>
              </a:stretch>
            </p:blipFill>
            <p:spPr>
              <a:xfrm>
                <a:off x="949234" y="3505597"/>
                <a:ext cx="10145486" cy="1992204"/>
              </a:xfrm>
              <a:prstGeom prst="rect">
                <a:avLst/>
              </a:prstGeom>
            </p:spPr>
          </p:pic>
          <p:sp>
            <p:nvSpPr>
              <p:cNvPr id="8" name="矩形 7">
                <a:extLst>
                  <a:ext uri="{FF2B5EF4-FFF2-40B4-BE49-F238E27FC236}">
                    <a16:creationId xmlns:a16="http://schemas.microsoft.com/office/drawing/2014/main" id="{A4BDBAB1-2C3B-4E71-A34B-A8424B88D9B9}"/>
                  </a:ext>
                </a:extLst>
              </p:cNvPr>
              <p:cNvSpPr/>
              <p:nvPr/>
            </p:nvSpPr>
            <p:spPr>
              <a:xfrm>
                <a:off x="575346" y="4229556"/>
                <a:ext cx="1818350"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solidFill>
                    <a:schemeClr val="tx1"/>
                  </a:solidFill>
                </a:endParaRPr>
              </a:p>
            </p:txBody>
          </p:sp>
        </p:grpSp>
        <p:pic>
          <p:nvPicPr>
            <p:cNvPr id="13" name="圖片 12">
              <a:extLst>
                <a:ext uri="{FF2B5EF4-FFF2-40B4-BE49-F238E27FC236}">
                  <a16:creationId xmlns:a16="http://schemas.microsoft.com/office/drawing/2014/main" id="{835B997E-8190-4AAF-B3DC-429DB45A75D1}"/>
                </a:ext>
              </a:extLst>
            </p:cNvPr>
            <p:cNvPicPr>
              <a:picLocks noChangeAspect="1"/>
            </p:cNvPicPr>
            <p:nvPr/>
          </p:nvPicPr>
          <p:blipFill>
            <a:blip r:embed="rId4"/>
            <a:stretch>
              <a:fillRect/>
            </a:stretch>
          </p:blipFill>
          <p:spPr>
            <a:xfrm>
              <a:off x="1132047" y="4260837"/>
              <a:ext cx="704948" cy="209579"/>
            </a:xfrm>
            <a:prstGeom prst="rect">
              <a:avLst/>
            </a:prstGeom>
          </p:spPr>
        </p:pic>
      </p:grpSp>
    </p:spTree>
    <p:extLst>
      <p:ext uri="{BB962C8B-B14F-4D97-AF65-F5344CB8AC3E}">
        <p14:creationId xmlns:p14="http://schemas.microsoft.com/office/powerpoint/2010/main" val="276681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400" dirty="0"/>
              <a:t>自變項：</a:t>
            </a:r>
            <a:endParaRPr lang="en-US" altLang="zh-TW" sz="2400" dirty="0"/>
          </a:p>
          <a:p>
            <a:pPr lvl="1">
              <a:buFont typeface="Wingdings" panose="05000000000000000000" pitchFamily="2" charset="2"/>
              <a:buChar char="ü"/>
            </a:pPr>
            <a:r>
              <a:rPr lang="zh-TW" altLang="en-US" sz="2000" dirty="0"/>
              <a:t>傳統車輛、自動駕駛汽車</a:t>
            </a:r>
            <a:r>
              <a:rPr lang="en-US" altLang="zh-TW" sz="2000" dirty="0"/>
              <a:t>(</a:t>
            </a:r>
            <a:r>
              <a:rPr lang="zh-TW" altLang="en-US" sz="2000" dirty="0"/>
              <a:t>沒有介面設計、文字、標誌、動畫眼睛</a:t>
            </a:r>
            <a:r>
              <a:rPr lang="en-US" altLang="zh-TW" sz="2000" dirty="0"/>
              <a:t>)</a:t>
            </a:r>
          </a:p>
          <a:p>
            <a:pPr>
              <a:lnSpc>
                <a:spcPct val="125000"/>
              </a:lnSpc>
              <a:spcBef>
                <a:spcPts val="300"/>
              </a:spcBef>
              <a:spcAft>
                <a:spcPts val="300"/>
              </a:spcAft>
              <a:buFont typeface="Wingdings" panose="05000000000000000000" pitchFamily="2" charset="2"/>
              <a:buChar char="Ø"/>
            </a:pPr>
            <a:r>
              <a:rPr lang="zh-TW" altLang="en-US" sz="2400" dirty="0"/>
              <a:t>依變項：</a:t>
            </a:r>
            <a:endParaRPr lang="en-US" altLang="zh-TW" sz="2400" dirty="0"/>
          </a:p>
          <a:p>
            <a:pPr lvl="1">
              <a:lnSpc>
                <a:spcPct val="125000"/>
              </a:lnSpc>
              <a:spcBef>
                <a:spcPts val="300"/>
              </a:spcBef>
              <a:spcAft>
                <a:spcPts val="300"/>
              </a:spcAft>
              <a:buFont typeface="Wingdings" panose="05000000000000000000" pitchFamily="2" charset="2"/>
              <a:buChar char="ü"/>
            </a:pPr>
            <a:r>
              <a:rPr lang="zh-TW" altLang="en-US" sz="2000" dirty="0"/>
              <a:t>反應時間：第一次看到車子的時間點到按下按鈕的時間</a:t>
            </a:r>
            <a:r>
              <a:rPr lang="en-US" altLang="zh-TW" sz="2000" dirty="0"/>
              <a:t>(s)</a:t>
            </a:r>
          </a:p>
          <a:p>
            <a:pPr lvl="1">
              <a:lnSpc>
                <a:spcPct val="125000"/>
              </a:lnSpc>
              <a:spcBef>
                <a:spcPts val="300"/>
              </a:spcBef>
              <a:spcAft>
                <a:spcPts val="300"/>
              </a:spcAft>
              <a:buFont typeface="Wingdings" panose="05000000000000000000" pitchFamily="2" charset="2"/>
              <a:buChar char="ü"/>
            </a:pPr>
            <a:r>
              <a:rPr lang="zh-TW" altLang="en-US" sz="2000" dirty="0"/>
              <a:t>主觀反饋</a:t>
            </a:r>
          </a:p>
        </p:txBody>
      </p:sp>
    </p:spTree>
    <p:extLst>
      <p:ext uri="{BB962C8B-B14F-4D97-AF65-F5344CB8AC3E}">
        <p14:creationId xmlns:p14="http://schemas.microsoft.com/office/powerpoint/2010/main" val="261455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反應時間</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傳統汽車及不同介面設計的自動駕駛汽車的反應時間沒有顯著差異</a:t>
            </a:r>
            <a:r>
              <a:rPr lang="en-US" altLang="zh-TW" dirty="0"/>
              <a:t>(F-value = 0.683, p-value = 0.41)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2D6E7F4A-E948-43F9-9F31-62330C907AAB}"/>
              </a:ext>
            </a:extLst>
          </p:cNvPr>
          <p:cNvPicPr>
            <a:picLocks noChangeAspect="1"/>
          </p:cNvPicPr>
          <p:nvPr/>
        </p:nvPicPr>
        <p:blipFill>
          <a:blip r:embed="rId3"/>
          <a:stretch>
            <a:fillRect/>
          </a:stretch>
        </p:blipFill>
        <p:spPr>
          <a:xfrm>
            <a:off x="3083900" y="2445061"/>
            <a:ext cx="7352187" cy="3848665"/>
          </a:xfrm>
          <a:prstGeom prst="rect">
            <a:avLst/>
          </a:prstGeom>
        </p:spPr>
      </p:pic>
    </p:spTree>
    <p:extLst>
      <p:ext uri="{BB962C8B-B14F-4D97-AF65-F5344CB8AC3E}">
        <p14:creationId xmlns:p14="http://schemas.microsoft.com/office/powerpoint/2010/main" val="260504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主觀反饋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endParaRPr lang="zh-TW" altLang="en-US" dirty="0"/>
          </a:p>
        </p:txBody>
      </p:sp>
      <p:pic>
        <p:nvPicPr>
          <p:cNvPr id="7" name="圖片 6">
            <a:extLst>
              <a:ext uri="{FF2B5EF4-FFF2-40B4-BE49-F238E27FC236}">
                <a16:creationId xmlns:a16="http://schemas.microsoft.com/office/drawing/2014/main" id="{87E21BEC-229D-41B9-BC93-12A43C9FDBE2}"/>
              </a:ext>
            </a:extLst>
          </p:cNvPr>
          <p:cNvPicPr>
            <a:picLocks noChangeAspect="1"/>
          </p:cNvPicPr>
          <p:nvPr/>
        </p:nvPicPr>
        <p:blipFill>
          <a:blip r:embed="rId3"/>
          <a:stretch>
            <a:fillRect/>
          </a:stretch>
        </p:blipFill>
        <p:spPr>
          <a:xfrm>
            <a:off x="185058" y="2313753"/>
            <a:ext cx="6738256" cy="3632762"/>
          </a:xfrm>
          <a:prstGeom prst="rect">
            <a:avLst/>
          </a:prstGeom>
        </p:spPr>
      </p:pic>
      <p:sp>
        <p:nvSpPr>
          <p:cNvPr id="8" name="文字方塊 7">
            <a:extLst>
              <a:ext uri="{FF2B5EF4-FFF2-40B4-BE49-F238E27FC236}">
                <a16:creationId xmlns:a16="http://schemas.microsoft.com/office/drawing/2014/main" id="{8A192BE5-F81B-4D34-B7DE-30FC451563B8}"/>
              </a:ext>
            </a:extLst>
          </p:cNvPr>
          <p:cNvSpPr txBox="1"/>
          <p:nvPr/>
        </p:nvSpPr>
        <p:spPr>
          <a:xfrm>
            <a:off x="6770914" y="3059668"/>
            <a:ext cx="3962400" cy="369332"/>
          </a:xfrm>
          <a:prstGeom prst="rect">
            <a:avLst/>
          </a:prstGeom>
          <a:noFill/>
        </p:spPr>
        <p:txBody>
          <a:bodyPr wrap="square" rtlCol="0">
            <a:spAutoFit/>
          </a:bodyPr>
          <a:lstStyle/>
          <a:p>
            <a:r>
              <a:rPr lang="en-US" altLang="zh-TW" dirty="0"/>
              <a:t>52%</a:t>
            </a:r>
            <a:r>
              <a:rPr lang="zh-TW" altLang="en-US" dirty="0"/>
              <a:t>是車速，</a:t>
            </a:r>
            <a:r>
              <a:rPr lang="en-US" altLang="zh-TW" dirty="0"/>
              <a:t>28%</a:t>
            </a:r>
            <a:r>
              <a:rPr lang="zh-TW" altLang="en-US" dirty="0"/>
              <a:t>是距離，</a:t>
            </a:r>
            <a:r>
              <a:rPr lang="en-US" altLang="zh-TW" dirty="0"/>
              <a:t>20%</a:t>
            </a:r>
            <a:r>
              <a:rPr lang="zh-TW" altLang="en-US" dirty="0"/>
              <a:t>是其他</a:t>
            </a:r>
          </a:p>
        </p:txBody>
      </p:sp>
      <p:sp>
        <p:nvSpPr>
          <p:cNvPr id="9" name="文字方塊 8">
            <a:extLst>
              <a:ext uri="{FF2B5EF4-FFF2-40B4-BE49-F238E27FC236}">
                <a16:creationId xmlns:a16="http://schemas.microsoft.com/office/drawing/2014/main" id="{B0E40A51-B584-45EA-8716-F80550E266CC}"/>
              </a:ext>
            </a:extLst>
          </p:cNvPr>
          <p:cNvSpPr txBox="1"/>
          <p:nvPr/>
        </p:nvSpPr>
        <p:spPr>
          <a:xfrm>
            <a:off x="6770914" y="3672748"/>
            <a:ext cx="3962400" cy="369332"/>
          </a:xfrm>
          <a:prstGeom prst="rect">
            <a:avLst/>
          </a:prstGeom>
          <a:noFill/>
        </p:spPr>
        <p:txBody>
          <a:bodyPr wrap="square" rtlCol="0">
            <a:spAutoFit/>
          </a:bodyPr>
          <a:lstStyle/>
          <a:p>
            <a:r>
              <a:rPr lang="en-US" altLang="zh-TW" dirty="0"/>
              <a:t>83.3%</a:t>
            </a:r>
            <a:r>
              <a:rPr lang="zh-TW" altLang="en-US" dirty="0"/>
              <a:t>是車速，</a:t>
            </a:r>
            <a:r>
              <a:rPr lang="en-US" altLang="zh-TW" dirty="0"/>
              <a:t>16.7%</a:t>
            </a:r>
            <a:r>
              <a:rPr lang="zh-TW" altLang="en-US" dirty="0"/>
              <a:t>是距離</a:t>
            </a:r>
          </a:p>
        </p:txBody>
      </p:sp>
      <p:sp>
        <p:nvSpPr>
          <p:cNvPr id="11" name="文字方塊 10">
            <a:extLst>
              <a:ext uri="{FF2B5EF4-FFF2-40B4-BE49-F238E27FC236}">
                <a16:creationId xmlns:a16="http://schemas.microsoft.com/office/drawing/2014/main" id="{42916CEF-A313-4A0F-BEBE-4839CEEDFA1B}"/>
              </a:ext>
            </a:extLst>
          </p:cNvPr>
          <p:cNvSpPr txBox="1"/>
          <p:nvPr/>
        </p:nvSpPr>
        <p:spPr>
          <a:xfrm>
            <a:off x="6770914" y="4249141"/>
            <a:ext cx="5061857" cy="369332"/>
          </a:xfrm>
          <a:prstGeom prst="rect">
            <a:avLst/>
          </a:prstGeom>
          <a:noFill/>
        </p:spPr>
        <p:txBody>
          <a:bodyPr wrap="square" rtlCol="0">
            <a:spAutoFit/>
          </a:bodyPr>
          <a:lstStyle/>
          <a:p>
            <a:r>
              <a:rPr lang="en-US" altLang="zh-TW" dirty="0"/>
              <a:t>30.4%</a:t>
            </a:r>
            <a:r>
              <a:rPr lang="zh-TW" altLang="en-US" dirty="0"/>
              <a:t>是介面設計，</a:t>
            </a:r>
            <a:r>
              <a:rPr lang="en-US" altLang="zh-TW" dirty="0"/>
              <a:t>58.7%</a:t>
            </a:r>
            <a:r>
              <a:rPr lang="zh-TW" altLang="en-US" dirty="0"/>
              <a:t>是車速，</a:t>
            </a:r>
            <a:r>
              <a:rPr lang="en-US" altLang="zh-TW" dirty="0"/>
              <a:t>10.9%</a:t>
            </a:r>
            <a:r>
              <a:rPr lang="zh-TW" altLang="en-US" dirty="0"/>
              <a:t>是距離</a:t>
            </a:r>
          </a:p>
        </p:txBody>
      </p:sp>
      <p:sp>
        <p:nvSpPr>
          <p:cNvPr id="12" name="文字方塊 11">
            <a:extLst>
              <a:ext uri="{FF2B5EF4-FFF2-40B4-BE49-F238E27FC236}">
                <a16:creationId xmlns:a16="http://schemas.microsoft.com/office/drawing/2014/main" id="{0472403D-828A-447D-B4E7-875C1693280F}"/>
              </a:ext>
            </a:extLst>
          </p:cNvPr>
          <p:cNvSpPr txBox="1"/>
          <p:nvPr/>
        </p:nvSpPr>
        <p:spPr>
          <a:xfrm>
            <a:off x="6770914" y="4821125"/>
            <a:ext cx="5061857" cy="369332"/>
          </a:xfrm>
          <a:prstGeom prst="rect">
            <a:avLst/>
          </a:prstGeom>
          <a:noFill/>
        </p:spPr>
        <p:txBody>
          <a:bodyPr wrap="square" rtlCol="0">
            <a:spAutoFit/>
          </a:bodyPr>
          <a:lstStyle/>
          <a:p>
            <a:r>
              <a:rPr lang="en-US" altLang="zh-TW" dirty="0"/>
              <a:t>35.8%</a:t>
            </a:r>
            <a:r>
              <a:rPr lang="zh-TW" altLang="en-US" dirty="0"/>
              <a:t>是介面設計，</a:t>
            </a:r>
            <a:r>
              <a:rPr lang="en-US" altLang="zh-TW" dirty="0"/>
              <a:t>50.9%</a:t>
            </a:r>
            <a:r>
              <a:rPr lang="zh-TW" altLang="en-US" dirty="0"/>
              <a:t>是車速，</a:t>
            </a:r>
            <a:r>
              <a:rPr lang="en-US" altLang="zh-TW" dirty="0"/>
              <a:t>13.2%</a:t>
            </a:r>
            <a:r>
              <a:rPr lang="zh-TW" altLang="en-US" dirty="0"/>
              <a:t>是距離</a:t>
            </a:r>
          </a:p>
        </p:txBody>
      </p:sp>
      <p:sp>
        <p:nvSpPr>
          <p:cNvPr id="13" name="文字方塊 12">
            <a:extLst>
              <a:ext uri="{FF2B5EF4-FFF2-40B4-BE49-F238E27FC236}">
                <a16:creationId xmlns:a16="http://schemas.microsoft.com/office/drawing/2014/main" id="{1035D3D2-3A23-4E73-BA90-50B5D3EDC536}"/>
              </a:ext>
            </a:extLst>
          </p:cNvPr>
          <p:cNvSpPr txBox="1"/>
          <p:nvPr/>
        </p:nvSpPr>
        <p:spPr>
          <a:xfrm>
            <a:off x="6770913" y="5415104"/>
            <a:ext cx="5061857" cy="369332"/>
          </a:xfrm>
          <a:prstGeom prst="rect">
            <a:avLst/>
          </a:prstGeom>
          <a:noFill/>
        </p:spPr>
        <p:txBody>
          <a:bodyPr wrap="square" rtlCol="0">
            <a:spAutoFit/>
          </a:bodyPr>
          <a:lstStyle/>
          <a:p>
            <a:r>
              <a:rPr lang="en-US" altLang="zh-TW" dirty="0"/>
              <a:t>46.3%</a:t>
            </a:r>
            <a:r>
              <a:rPr lang="zh-TW" altLang="en-US" dirty="0"/>
              <a:t>是介面設計，</a:t>
            </a:r>
            <a:r>
              <a:rPr lang="en-US" altLang="zh-TW" dirty="0"/>
              <a:t>44.4%</a:t>
            </a:r>
            <a:r>
              <a:rPr lang="zh-TW" altLang="en-US" dirty="0"/>
              <a:t>是車速，</a:t>
            </a:r>
            <a:r>
              <a:rPr lang="en-US" altLang="zh-TW" dirty="0"/>
              <a:t>9.3%</a:t>
            </a:r>
            <a:r>
              <a:rPr lang="zh-TW" altLang="en-US" dirty="0"/>
              <a:t>是距離</a:t>
            </a:r>
          </a:p>
        </p:txBody>
      </p:sp>
    </p:spTree>
    <p:extLst>
      <p:ext uri="{BB962C8B-B14F-4D97-AF65-F5344CB8AC3E}">
        <p14:creationId xmlns:p14="http://schemas.microsoft.com/office/powerpoint/2010/main" val="280333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主觀反饋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96746AA9-A7B6-4A1C-8B41-6B1FA322E622}"/>
              </a:ext>
            </a:extLst>
          </p:cNvPr>
          <p:cNvPicPr>
            <a:picLocks noChangeAspect="1"/>
          </p:cNvPicPr>
          <p:nvPr/>
        </p:nvPicPr>
        <p:blipFill>
          <a:blip r:embed="rId3"/>
          <a:stretch>
            <a:fillRect/>
          </a:stretch>
        </p:blipFill>
        <p:spPr>
          <a:xfrm>
            <a:off x="663184" y="1737360"/>
            <a:ext cx="10431536" cy="4434919"/>
          </a:xfrm>
          <a:prstGeom prst="rect">
            <a:avLst/>
          </a:prstGeom>
        </p:spPr>
      </p:pic>
    </p:spTree>
    <p:extLst>
      <p:ext uri="{BB962C8B-B14F-4D97-AF65-F5344CB8AC3E}">
        <p14:creationId xmlns:p14="http://schemas.microsoft.com/office/powerpoint/2010/main" val="143182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主觀評價</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463626"/>
          </a:xfrm>
        </p:spPr>
        <p:txBody>
          <a:bodyPr/>
          <a:lstStyle/>
          <a:p>
            <a:pPr>
              <a:lnSpc>
                <a:spcPct val="125000"/>
              </a:lnSpc>
              <a:spcBef>
                <a:spcPts val="300"/>
              </a:spcBef>
              <a:spcAft>
                <a:spcPts val="300"/>
              </a:spcAft>
              <a:buFont typeface="Wingdings" panose="05000000000000000000" pitchFamily="2" charset="2"/>
              <a:buChar char="Ø"/>
            </a:pPr>
            <a:r>
              <a:rPr lang="zh-TW" altLang="en-US" dirty="0"/>
              <a:t>有效性、易用性、</a:t>
            </a:r>
            <a:r>
              <a:rPr lang="zh-TW" altLang="en-US" sz="2000" dirty="0"/>
              <a:t>實用性、安全性、</a:t>
            </a:r>
            <a:r>
              <a:rPr lang="zh-TW" altLang="en-US" dirty="0"/>
              <a:t>信任度在三個介面之間存在顯著差異</a:t>
            </a:r>
            <a:r>
              <a:rPr lang="en-US" altLang="zh-TW" dirty="0"/>
              <a:t>(p-values &lt; 0.05)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根據事後分析：</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有效性：文字介面比標誌介面及動畫眼睛更有效</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易用性：文字介面和標誌介面評分皆高於動畫眼睛</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實用性：文字介面和標誌介面評分皆高於動畫眼睛</a:t>
            </a:r>
            <a:endParaRPr lang="en-US" altLang="zh-TW" dirty="0"/>
          </a:p>
          <a:p>
            <a:pPr lvl="1">
              <a:lnSpc>
                <a:spcPct val="125000"/>
              </a:lnSpc>
              <a:spcBef>
                <a:spcPts val="300"/>
              </a:spcBef>
              <a:spcAft>
                <a:spcPts val="300"/>
              </a:spcAft>
              <a:buFont typeface="Arial" panose="020B0604020202020204" pitchFamily="34" charset="0"/>
              <a:buChar char="•"/>
            </a:pPr>
            <a:endParaRPr lang="zh-TW" altLang="en-US" dirty="0"/>
          </a:p>
        </p:txBody>
      </p:sp>
      <p:grpSp>
        <p:nvGrpSpPr>
          <p:cNvPr id="11" name="群組 10">
            <a:extLst>
              <a:ext uri="{FF2B5EF4-FFF2-40B4-BE49-F238E27FC236}">
                <a16:creationId xmlns:a16="http://schemas.microsoft.com/office/drawing/2014/main" id="{9CA23D5C-A293-4B9C-977A-4AA51CA706D5}"/>
              </a:ext>
            </a:extLst>
          </p:cNvPr>
          <p:cNvGrpSpPr/>
          <p:nvPr/>
        </p:nvGrpSpPr>
        <p:grpSpPr>
          <a:xfrm>
            <a:off x="455023" y="2757037"/>
            <a:ext cx="11342914" cy="1701461"/>
            <a:chOff x="533400" y="2327948"/>
            <a:chExt cx="11342914" cy="1701461"/>
          </a:xfrm>
        </p:grpSpPr>
        <p:pic>
          <p:nvPicPr>
            <p:cNvPr id="8" name="圖片 7">
              <a:extLst>
                <a:ext uri="{FF2B5EF4-FFF2-40B4-BE49-F238E27FC236}">
                  <a16:creationId xmlns:a16="http://schemas.microsoft.com/office/drawing/2014/main" id="{4C739EC4-D2BF-4639-815E-4DD48E206557}"/>
                </a:ext>
              </a:extLst>
            </p:cNvPr>
            <p:cNvPicPr>
              <a:picLocks noChangeAspect="1"/>
            </p:cNvPicPr>
            <p:nvPr/>
          </p:nvPicPr>
          <p:blipFill>
            <a:blip r:embed="rId3"/>
            <a:stretch>
              <a:fillRect/>
            </a:stretch>
          </p:blipFill>
          <p:spPr>
            <a:xfrm>
              <a:off x="533400" y="2327948"/>
              <a:ext cx="11342914" cy="1670981"/>
            </a:xfrm>
            <a:prstGeom prst="rect">
              <a:avLst/>
            </a:prstGeom>
          </p:spPr>
        </p:pic>
        <p:sp>
          <p:nvSpPr>
            <p:cNvPr id="9" name="矩形 8">
              <a:extLst>
                <a:ext uri="{FF2B5EF4-FFF2-40B4-BE49-F238E27FC236}">
                  <a16:creationId xmlns:a16="http://schemas.microsoft.com/office/drawing/2014/main" id="{A45E21BB-3D03-4916-A18E-72F1871F2976}"/>
                </a:ext>
              </a:extLst>
            </p:cNvPr>
            <p:cNvSpPr/>
            <p:nvPr/>
          </p:nvSpPr>
          <p:spPr>
            <a:xfrm>
              <a:off x="2849884" y="3775166"/>
              <a:ext cx="8425542" cy="2542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文字方塊 11">
            <a:extLst>
              <a:ext uri="{FF2B5EF4-FFF2-40B4-BE49-F238E27FC236}">
                <a16:creationId xmlns:a16="http://schemas.microsoft.com/office/drawing/2014/main" id="{739C90EE-A27D-40BC-9B02-A7E14EB891A4}"/>
              </a:ext>
            </a:extLst>
          </p:cNvPr>
          <p:cNvSpPr txBox="1"/>
          <p:nvPr/>
        </p:nvSpPr>
        <p:spPr>
          <a:xfrm>
            <a:off x="6217920" y="4801939"/>
            <a:ext cx="4681253" cy="1522661"/>
          </a:xfrm>
          <a:prstGeom prst="rect">
            <a:avLst/>
          </a:prstGeom>
          <a:noFill/>
        </p:spPr>
        <p:txBody>
          <a:bodyPr wrap="square" rtlCol="0">
            <a:spAutoFit/>
          </a:bodyPr>
          <a:lstStyle/>
          <a:p>
            <a:pPr marL="742950" lvl="1" indent="-285750">
              <a:lnSpc>
                <a:spcPct val="125000"/>
              </a:lnSpc>
              <a:spcBef>
                <a:spcPts val="300"/>
              </a:spcBef>
              <a:spcAft>
                <a:spcPts val="300"/>
              </a:spcAft>
              <a:buClr>
                <a:schemeClr val="accent1"/>
              </a:buClr>
              <a:buFont typeface="Arial" panose="020B0604020202020204" pitchFamily="34" charset="0"/>
              <a:buChar char="•"/>
            </a:pPr>
            <a:r>
              <a:rPr lang="zh-TW" altLang="en-US" dirty="0"/>
              <a:t>安全性：文字介面評分皆高於動畫眼睛</a:t>
            </a:r>
            <a:endParaRPr lang="en-US" altLang="zh-TW" dirty="0"/>
          </a:p>
          <a:p>
            <a:pPr marL="742950" lvl="1" indent="-285750">
              <a:lnSpc>
                <a:spcPct val="125000"/>
              </a:lnSpc>
              <a:spcBef>
                <a:spcPts val="300"/>
              </a:spcBef>
              <a:spcAft>
                <a:spcPts val="300"/>
              </a:spcAft>
              <a:buClr>
                <a:schemeClr val="accent1"/>
              </a:buClr>
              <a:buFont typeface="Arial" panose="020B0604020202020204" pitchFamily="34" charset="0"/>
              <a:buChar char="•"/>
            </a:pPr>
            <a:r>
              <a:rPr lang="zh-TW" altLang="en-US" dirty="0"/>
              <a:t>信任度：文字介面和標誌介面評分皆高於動畫眼睛</a:t>
            </a:r>
            <a:endParaRPr lang="en-US" altLang="zh-TW" dirty="0"/>
          </a:p>
        </p:txBody>
      </p:sp>
    </p:spTree>
    <p:extLst>
      <p:ext uri="{BB962C8B-B14F-4D97-AF65-F5344CB8AC3E}">
        <p14:creationId xmlns:p14="http://schemas.microsoft.com/office/powerpoint/2010/main" val="204655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545127"/>
          </a:xfrm>
        </p:spPr>
        <p:txBody>
          <a:bodyPr>
            <a:normAutofit/>
          </a:bodyPr>
          <a:lstStyle/>
          <a:p>
            <a:pPr lvl="1">
              <a:lnSpc>
                <a:spcPct val="125000"/>
              </a:lnSpc>
              <a:spcBef>
                <a:spcPts val="300"/>
              </a:spcBef>
              <a:spcAft>
                <a:spcPts val="300"/>
              </a:spcAft>
              <a:buFont typeface="Wingdings" panose="05000000000000000000" pitchFamily="2" charset="2"/>
              <a:buChar char="Ø"/>
            </a:pPr>
            <a:r>
              <a:rPr lang="zh-TW" altLang="en-US" sz="2800" dirty="0"/>
              <a:t>第二階段：</a:t>
            </a:r>
            <a:endParaRPr lang="en-US" altLang="zh-TW" sz="2800" dirty="0"/>
          </a:p>
          <a:p>
            <a:pPr lvl="2">
              <a:lnSpc>
                <a:spcPct val="125000"/>
              </a:lnSpc>
              <a:spcBef>
                <a:spcPts val="300"/>
              </a:spcBef>
              <a:spcAft>
                <a:spcPts val="300"/>
              </a:spcAft>
              <a:buFont typeface="Wingdings" panose="05000000000000000000" pitchFamily="2" charset="2"/>
              <a:buChar char="ü"/>
            </a:pPr>
            <a:r>
              <a:rPr lang="en-US" altLang="zh-TW" sz="2000" dirty="0"/>
              <a:t>10</a:t>
            </a:r>
            <a:r>
              <a:rPr lang="zh-TW" altLang="en-US" sz="2000" dirty="0"/>
              <a:t>名受測者</a:t>
            </a:r>
            <a:endParaRPr lang="en-US" altLang="zh-TW" sz="2000" dirty="0"/>
          </a:p>
          <a:p>
            <a:pPr lvl="2">
              <a:lnSpc>
                <a:spcPct val="125000"/>
              </a:lnSpc>
              <a:spcBef>
                <a:spcPts val="300"/>
              </a:spcBef>
              <a:spcAft>
                <a:spcPts val="300"/>
              </a:spcAft>
              <a:buFont typeface="Wingdings" panose="05000000000000000000" pitchFamily="2" charset="2"/>
              <a:buChar char="ü"/>
            </a:pPr>
            <a:r>
              <a:rPr lang="zh-TW" altLang="en-US" sz="2000" dirty="0"/>
              <a:t>男：</a:t>
            </a:r>
            <a:r>
              <a:rPr lang="en-US" altLang="zh-TW" sz="2000" dirty="0"/>
              <a:t>6</a:t>
            </a:r>
            <a:r>
              <a:rPr lang="zh-TW" altLang="en-US" sz="2000" dirty="0"/>
              <a:t>人，女：</a:t>
            </a:r>
            <a:r>
              <a:rPr lang="en-US" altLang="zh-TW" sz="2000" dirty="0"/>
              <a:t>4</a:t>
            </a:r>
            <a:r>
              <a:rPr lang="zh-TW" altLang="en-US" sz="2000" dirty="0"/>
              <a:t>人</a:t>
            </a:r>
            <a:endParaRPr lang="en-US" altLang="zh-TW" sz="2000" dirty="0"/>
          </a:p>
          <a:p>
            <a:pPr lvl="2">
              <a:lnSpc>
                <a:spcPct val="125000"/>
              </a:lnSpc>
              <a:spcBef>
                <a:spcPts val="300"/>
              </a:spcBef>
              <a:spcAft>
                <a:spcPts val="300"/>
              </a:spcAft>
              <a:buFont typeface="Wingdings" panose="05000000000000000000" pitchFamily="2" charset="2"/>
              <a:buChar char="ü"/>
            </a:pPr>
            <a:r>
              <a:rPr lang="zh-TW" altLang="en-US" sz="2000" dirty="0"/>
              <a:t>平均年齡：</a:t>
            </a:r>
            <a:r>
              <a:rPr lang="en-US" altLang="zh-TW" sz="2000" dirty="0"/>
              <a:t>21.7</a:t>
            </a:r>
            <a:r>
              <a:rPr lang="zh-TW" altLang="en-US" sz="2000" dirty="0"/>
              <a:t>歲</a:t>
            </a:r>
            <a:r>
              <a:rPr lang="en-US" altLang="zh-TW" sz="2000" dirty="0"/>
              <a:t>(SD=2.05)</a:t>
            </a:r>
          </a:p>
          <a:p>
            <a:pPr lvl="2">
              <a:lnSpc>
                <a:spcPct val="125000"/>
              </a:lnSpc>
              <a:spcBef>
                <a:spcPts val="300"/>
              </a:spcBef>
              <a:spcAft>
                <a:spcPts val="300"/>
              </a:spcAft>
              <a:buFont typeface="Wingdings" panose="05000000000000000000" pitchFamily="2" charset="2"/>
              <a:buChar char="ü"/>
            </a:pPr>
            <a:r>
              <a:rPr lang="zh-TW" altLang="en-US" sz="2000" dirty="0"/>
              <a:t>視力為</a:t>
            </a:r>
            <a:r>
              <a:rPr lang="en-US" altLang="zh-TW" sz="2000" dirty="0"/>
              <a:t>20/20(1.0)</a:t>
            </a:r>
            <a:r>
              <a:rPr lang="zh-TW" altLang="en-US" sz="2000" dirty="0"/>
              <a:t>左右或矯正後為</a:t>
            </a:r>
            <a:r>
              <a:rPr lang="en-US" altLang="zh-TW" sz="2000" dirty="0"/>
              <a:t>20/20</a:t>
            </a:r>
          </a:p>
          <a:p>
            <a:pPr lvl="2">
              <a:lnSpc>
                <a:spcPct val="125000"/>
              </a:lnSpc>
              <a:spcBef>
                <a:spcPts val="300"/>
              </a:spcBef>
              <a:spcAft>
                <a:spcPts val="300"/>
              </a:spcAft>
              <a:buFont typeface="Wingdings" panose="05000000000000000000" pitchFamily="2" charset="2"/>
              <a:buChar char="ü"/>
            </a:pPr>
            <a:r>
              <a:rPr lang="zh-TW" altLang="en-US" sz="2000" dirty="0"/>
              <a:t>沒有行動障礙，且每天都有作為行人與汽車互動</a:t>
            </a:r>
            <a:endParaRPr lang="en-US" altLang="zh-TW" sz="2000" dirty="0"/>
          </a:p>
          <a:p>
            <a:pPr marL="384048" lvl="2" indent="0">
              <a:lnSpc>
                <a:spcPct val="125000"/>
              </a:lnSpc>
              <a:spcBef>
                <a:spcPts val="300"/>
              </a:spcBef>
              <a:spcAft>
                <a:spcPts val="300"/>
              </a:spcAft>
              <a:buNone/>
            </a:pPr>
            <a:endParaRPr lang="en-US" altLang="zh-TW" dirty="0"/>
          </a:p>
          <a:p>
            <a:pPr lvl="2">
              <a:lnSpc>
                <a:spcPct val="125000"/>
              </a:lnSpc>
              <a:spcBef>
                <a:spcPts val="300"/>
              </a:spcBef>
              <a:spcAft>
                <a:spcPts val="300"/>
              </a:spcAft>
              <a:buFont typeface="Wingdings" panose="05000000000000000000" pitchFamily="2" charset="2"/>
              <a:buChar char="ü"/>
            </a:pPr>
            <a:endParaRPr lang="zh-TW" altLang="en-US" dirty="0"/>
          </a:p>
        </p:txBody>
      </p:sp>
    </p:spTree>
    <p:extLst>
      <p:ext uri="{BB962C8B-B14F-4D97-AF65-F5344CB8AC3E}">
        <p14:creationId xmlns:p14="http://schemas.microsoft.com/office/powerpoint/2010/main" val="15216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兩台相機：</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一台放置於</a:t>
            </a:r>
            <a:r>
              <a:rPr lang="en-US" altLang="zh-TW" dirty="0"/>
              <a:t>16</a:t>
            </a:r>
            <a:r>
              <a:rPr lang="zh-TW" altLang="en-US" dirty="0"/>
              <a:t>英尺高的梯子頂部，用於紀錄行人和汽車的軌跡。</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一台放置於對面路口的地面，紀錄行人的動作。</a:t>
            </a:r>
            <a:endParaRPr lang="en-US" altLang="zh-TW" dirty="0"/>
          </a:p>
          <a:p>
            <a:pPr lvl="1">
              <a:lnSpc>
                <a:spcPct val="125000"/>
              </a:lnSpc>
              <a:spcBef>
                <a:spcPts val="300"/>
              </a:spcBef>
              <a:spcAft>
                <a:spcPts val="300"/>
              </a:spcAft>
              <a:buFont typeface="Arial" panose="020B0604020202020204" pitchFamily="34" charset="0"/>
              <a:buChar char="•"/>
            </a:pPr>
            <a:endParaRPr lang="zh-TW" altLang="en-US" dirty="0"/>
          </a:p>
        </p:txBody>
      </p:sp>
      <p:pic>
        <p:nvPicPr>
          <p:cNvPr id="5" name="圖片 4">
            <a:extLst>
              <a:ext uri="{FF2B5EF4-FFF2-40B4-BE49-F238E27FC236}">
                <a16:creationId xmlns:a16="http://schemas.microsoft.com/office/drawing/2014/main" id="{292AD282-EA15-4A31-BF69-B1D04961C5F2}"/>
              </a:ext>
            </a:extLst>
          </p:cNvPr>
          <p:cNvPicPr>
            <a:picLocks noChangeAspect="1"/>
          </p:cNvPicPr>
          <p:nvPr/>
        </p:nvPicPr>
        <p:blipFill>
          <a:blip r:embed="rId3"/>
          <a:stretch>
            <a:fillRect/>
          </a:stretch>
        </p:blipFill>
        <p:spPr>
          <a:xfrm>
            <a:off x="1538065" y="3378607"/>
            <a:ext cx="4354735" cy="2705724"/>
          </a:xfrm>
          <a:prstGeom prst="rect">
            <a:avLst/>
          </a:prstGeom>
        </p:spPr>
      </p:pic>
      <p:pic>
        <p:nvPicPr>
          <p:cNvPr id="7" name="圖片 6">
            <a:extLst>
              <a:ext uri="{FF2B5EF4-FFF2-40B4-BE49-F238E27FC236}">
                <a16:creationId xmlns:a16="http://schemas.microsoft.com/office/drawing/2014/main" id="{B63CF8AE-0FC2-4F46-8051-E08DDA7FF5B3}"/>
              </a:ext>
            </a:extLst>
          </p:cNvPr>
          <p:cNvPicPr>
            <a:picLocks noChangeAspect="1"/>
          </p:cNvPicPr>
          <p:nvPr/>
        </p:nvPicPr>
        <p:blipFill>
          <a:blip r:embed="rId4"/>
          <a:stretch>
            <a:fillRect/>
          </a:stretch>
        </p:blipFill>
        <p:spPr>
          <a:xfrm>
            <a:off x="6931775" y="3378607"/>
            <a:ext cx="4478007" cy="2825657"/>
          </a:xfrm>
          <a:prstGeom prst="rect">
            <a:avLst/>
          </a:prstGeom>
        </p:spPr>
      </p:pic>
    </p:spTree>
    <p:extLst>
      <p:ext uri="{BB962C8B-B14F-4D97-AF65-F5344CB8AC3E}">
        <p14:creationId xmlns:p14="http://schemas.microsoft.com/office/powerpoint/2010/main" val="229507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marL="285750" lvl="1" indent="-285750">
              <a:lnSpc>
                <a:spcPct val="125000"/>
              </a:lnSpc>
              <a:spcBef>
                <a:spcPts val="300"/>
              </a:spcBef>
              <a:spcAft>
                <a:spcPts val="300"/>
              </a:spcAft>
              <a:buFont typeface="Wingdings" panose="05000000000000000000" pitchFamily="2" charset="2"/>
              <a:buChar char="Ø"/>
            </a:pPr>
            <a:r>
              <a:rPr lang="zh-TW" altLang="en-US" dirty="0"/>
              <a:t>使用圖像追蹤法進行分析</a:t>
            </a:r>
            <a:endParaRPr lang="en-US" altLang="zh-TW" dirty="0"/>
          </a:p>
          <a:p>
            <a:pPr marL="468630" lvl="2" indent="-285750">
              <a:lnSpc>
                <a:spcPct val="125000"/>
              </a:lnSpc>
              <a:spcBef>
                <a:spcPts val="300"/>
              </a:spcBef>
              <a:spcAft>
                <a:spcPts val="300"/>
              </a:spcAft>
              <a:buFont typeface="Arial" panose="020B0604020202020204" pitchFamily="34" charset="0"/>
              <a:buChar char="•"/>
            </a:pPr>
            <a:r>
              <a:rPr lang="zh-TW" altLang="en-US" sz="1800" dirty="0"/>
              <a:t>車子：以車牌作為追蹤目標，使用核相關濾波器（</a:t>
            </a:r>
            <a:r>
              <a:rPr lang="en-US" altLang="zh-TW" sz="1800" dirty="0"/>
              <a:t>Kernelized Correlation Filter, KCF</a:t>
            </a:r>
            <a:r>
              <a:rPr lang="zh-TW" altLang="en-US" sz="1800" dirty="0"/>
              <a:t>）計算後續車牌位置，並採用卡爾曼濾波方法</a:t>
            </a:r>
            <a:r>
              <a:rPr lang="en-US" altLang="zh-TW" sz="1800" dirty="0"/>
              <a:t>(Kalman filter method)</a:t>
            </a:r>
            <a:r>
              <a:rPr lang="zh-TW" altLang="en-US" sz="1800" dirty="0"/>
              <a:t>提高追蹤的穩定性。</a:t>
            </a:r>
            <a:endParaRPr lang="en-US" altLang="zh-TW" sz="1800" dirty="0"/>
          </a:p>
          <a:p>
            <a:pPr marL="468630" lvl="2" indent="-285750">
              <a:lnSpc>
                <a:spcPct val="125000"/>
              </a:lnSpc>
              <a:spcBef>
                <a:spcPts val="300"/>
              </a:spcBef>
              <a:spcAft>
                <a:spcPts val="300"/>
              </a:spcAft>
              <a:buFont typeface="Arial" panose="020B0604020202020204" pitchFamily="34" charset="0"/>
              <a:buChar char="•"/>
            </a:pPr>
            <a:r>
              <a:rPr lang="zh-TW" altLang="en-US" sz="1800" dirty="0"/>
              <a:t>行人：每位受測者皆佩戴臂章，臂章作為追蹤目標，並應用核相關濾波器及卡爾曼濾波方法取得行人運動軌跡</a:t>
            </a:r>
            <a:endParaRPr lang="en-US" altLang="zh-TW" sz="1800" dirty="0"/>
          </a:p>
          <a:p>
            <a:pPr marL="0" lvl="2" indent="-285750">
              <a:lnSpc>
                <a:spcPct val="125000"/>
              </a:lnSpc>
              <a:spcBef>
                <a:spcPts val="300"/>
              </a:spcBef>
              <a:spcAft>
                <a:spcPts val="300"/>
              </a:spcAft>
              <a:buFont typeface="Wingdings" panose="05000000000000000000" pitchFamily="2" charset="2"/>
              <a:buChar char="Ø"/>
            </a:pPr>
            <a:r>
              <a:rPr lang="zh-TW" altLang="en-US" sz="1800" dirty="0"/>
              <a:t>經過處理，得到汽車及行人的軌跡。</a:t>
            </a:r>
            <a:endParaRPr lang="en-US" altLang="zh-TW" sz="1800" dirty="0"/>
          </a:p>
          <a:p>
            <a:pPr lvl="1">
              <a:lnSpc>
                <a:spcPct val="125000"/>
              </a:lnSpc>
              <a:spcBef>
                <a:spcPts val="300"/>
              </a:spcBef>
              <a:spcAft>
                <a:spcPts val="300"/>
              </a:spcAft>
              <a:buFont typeface="Arial" panose="020B0604020202020204" pitchFamily="34" charset="0"/>
              <a:buChar char="•"/>
            </a:pPr>
            <a:endParaRPr lang="zh-TW" altLang="en-US" dirty="0"/>
          </a:p>
        </p:txBody>
      </p:sp>
      <p:pic>
        <p:nvPicPr>
          <p:cNvPr id="9" name="圖片 8">
            <a:extLst>
              <a:ext uri="{FF2B5EF4-FFF2-40B4-BE49-F238E27FC236}">
                <a16:creationId xmlns:a16="http://schemas.microsoft.com/office/drawing/2014/main" id="{74E6CBF0-2155-44CB-B81E-28D919A506A9}"/>
              </a:ext>
            </a:extLst>
          </p:cNvPr>
          <p:cNvPicPr>
            <a:picLocks noChangeAspect="1"/>
          </p:cNvPicPr>
          <p:nvPr/>
        </p:nvPicPr>
        <p:blipFill>
          <a:blip r:embed="rId3"/>
          <a:stretch>
            <a:fillRect/>
          </a:stretch>
        </p:blipFill>
        <p:spPr>
          <a:xfrm>
            <a:off x="2176850" y="4178232"/>
            <a:ext cx="3624510" cy="2220220"/>
          </a:xfrm>
          <a:prstGeom prst="rect">
            <a:avLst/>
          </a:prstGeom>
        </p:spPr>
      </p:pic>
      <p:pic>
        <p:nvPicPr>
          <p:cNvPr id="11" name="圖片 10">
            <a:extLst>
              <a:ext uri="{FF2B5EF4-FFF2-40B4-BE49-F238E27FC236}">
                <a16:creationId xmlns:a16="http://schemas.microsoft.com/office/drawing/2014/main" id="{88677752-6C7A-4A16-8C07-A695097B8667}"/>
              </a:ext>
            </a:extLst>
          </p:cNvPr>
          <p:cNvPicPr>
            <a:picLocks noChangeAspect="1"/>
          </p:cNvPicPr>
          <p:nvPr/>
        </p:nvPicPr>
        <p:blipFill>
          <a:blip r:embed="rId4"/>
          <a:stretch>
            <a:fillRect/>
          </a:stretch>
        </p:blipFill>
        <p:spPr>
          <a:xfrm>
            <a:off x="6972370" y="4168938"/>
            <a:ext cx="3695630" cy="2286078"/>
          </a:xfrm>
          <a:prstGeom prst="rect">
            <a:avLst/>
          </a:prstGeom>
        </p:spPr>
      </p:pic>
    </p:spTree>
    <p:extLst>
      <p:ext uri="{BB962C8B-B14F-4D97-AF65-F5344CB8AC3E}">
        <p14:creationId xmlns:p14="http://schemas.microsoft.com/office/powerpoint/2010/main" val="293175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378604"/>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sz="2400" dirty="0"/>
              <a:t>隨著科技的發展，自動駕駛越來越受到人們的關注。</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截至</a:t>
            </a:r>
            <a:r>
              <a:rPr lang="en-US" altLang="zh-TW" sz="2400" dirty="0">
                <a:solidFill>
                  <a:schemeClr val="tx1"/>
                </a:solidFill>
              </a:rPr>
              <a:t>2013</a:t>
            </a:r>
            <a:r>
              <a:rPr lang="zh-TW" altLang="en-US" sz="2400" dirty="0">
                <a:solidFill>
                  <a:schemeClr val="tx1"/>
                </a:solidFill>
              </a:rPr>
              <a:t>年，美國已有</a:t>
            </a:r>
            <a:r>
              <a:rPr lang="en-US" altLang="zh-TW" sz="2400" dirty="0">
                <a:solidFill>
                  <a:schemeClr val="tx1"/>
                </a:solidFill>
              </a:rPr>
              <a:t>4</a:t>
            </a:r>
            <a:r>
              <a:rPr lang="zh-TW" altLang="en-US" sz="2400" dirty="0">
                <a:solidFill>
                  <a:schemeClr val="tx1"/>
                </a:solidFill>
              </a:rPr>
              <a:t>個州</a:t>
            </a:r>
            <a:r>
              <a:rPr lang="en-US" altLang="zh-TW" sz="2400" dirty="0">
                <a:solidFill>
                  <a:schemeClr val="tx1"/>
                </a:solidFill>
              </a:rPr>
              <a:t>(</a:t>
            </a:r>
            <a:r>
              <a:rPr lang="zh-TW" altLang="en-US" sz="2400" dirty="0">
                <a:solidFill>
                  <a:schemeClr val="tx1"/>
                </a:solidFill>
              </a:rPr>
              <a:t>內華達州、佛州、加州與密西根州</a:t>
            </a:r>
            <a:r>
              <a:rPr lang="en-US" altLang="zh-TW" sz="2400" dirty="0">
                <a:solidFill>
                  <a:schemeClr val="tx1"/>
                </a:solidFill>
              </a:rPr>
              <a:t>)</a:t>
            </a:r>
            <a:r>
              <a:rPr lang="zh-TW" altLang="en-US" sz="2400" dirty="0">
                <a:solidFill>
                  <a:schemeClr val="tx1"/>
                </a:solidFill>
              </a:rPr>
              <a:t>允許自動駕駛汽車在一般道路進行測試。</a:t>
            </a:r>
            <a:endParaRPr lang="en-US" altLang="zh-TW" sz="24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於</a:t>
            </a:r>
            <a:r>
              <a:rPr lang="en-US" altLang="zh-TW" sz="2400" dirty="0">
                <a:solidFill>
                  <a:schemeClr val="tx1"/>
                </a:solidFill>
              </a:rPr>
              <a:t>2018</a:t>
            </a:r>
            <a:r>
              <a:rPr lang="zh-TW" altLang="en-US" sz="2400" dirty="0">
                <a:solidFill>
                  <a:schemeClr val="tx1"/>
                </a:solidFill>
              </a:rPr>
              <a:t>年，一輛自動駕駛測試車在夜間撞死了一名正在過馬路的婦女。</a:t>
            </a:r>
            <a:endParaRPr lang="en-US" altLang="zh-TW" sz="24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這次的致命車禍提出了有關如何應對行人與自動駕駛的問題。</a:t>
            </a:r>
            <a:endParaRPr lang="en-US" altLang="zh-TW" sz="24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自動駕駛汽車與行人或騎自行車等弱勢道路使用者之間互動的重要性已得到廣泛認可</a:t>
            </a:r>
            <a:r>
              <a:rPr lang="da-DK" altLang="zh-TW" sz="2400" dirty="0">
                <a:solidFill>
                  <a:schemeClr val="tx1"/>
                </a:solidFill>
              </a:rPr>
              <a:t>(Kyriakidis et al., 2019; Rasouli et al., 2018) </a:t>
            </a:r>
            <a:r>
              <a:rPr lang="zh-TW" altLang="en-US" sz="2400" dirty="0">
                <a:solidFill>
                  <a:schemeClr val="tx1"/>
                </a:solidFill>
              </a:rPr>
              <a:t>。</a:t>
            </a:r>
            <a:endParaRPr lang="en-US" altLang="zh-TW" sz="24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關於人類駕駛車輛與行人之間的研究表明，行人與</a:t>
            </a:r>
            <a:r>
              <a:rPr lang="zh-TW" altLang="en-US" sz="2400">
                <a:solidFill>
                  <a:schemeClr val="tx1"/>
                </a:solidFill>
              </a:rPr>
              <a:t>駕駛者之間會使用</a:t>
            </a:r>
            <a:r>
              <a:rPr lang="zh-TW" altLang="en-US" sz="2400" dirty="0">
                <a:solidFill>
                  <a:schemeClr val="tx1"/>
                </a:solidFill>
              </a:rPr>
              <a:t>動作做溝通，例如：揮手</a:t>
            </a:r>
            <a:r>
              <a:rPr lang="en-US" altLang="zh-TW" sz="2400" dirty="0">
                <a:solidFill>
                  <a:schemeClr val="tx1"/>
                </a:solidFill>
              </a:rPr>
              <a:t>(</a:t>
            </a:r>
            <a:r>
              <a:rPr lang="en-US" altLang="zh-TW" sz="2400" dirty="0" err="1">
                <a:solidFill>
                  <a:schemeClr val="tx1"/>
                </a:solidFill>
              </a:rPr>
              <a:t>Guéguen</a:t>
            </a:r>
            <a:r>
              <a:rPr lang="en-US" altLang="zh-TW" sz="2400" dirty="0">
                <a:solidFill>
                  <a:schemeClr val="tx1"/>
                </a:solidFill>
              </a:rPr>
              <a:t> et al., 2015; </a:t>
            </a:r>
            <a:r>
              <a:rPr lang="en-US" altLang="zh-TW" sz="2400" dirty="0" err="1">
                <a:solidFill>
                  <a:schemeClr val="tx1"/>
                </a:solidFill>
              </a:rPr>
              <a:t>Sucha</a:t>
            </a:r>
            <a:r>
              <a:rPr lang="en-US" altLang="zh-TW" sz="2400" dirty="0">
                <a:solidFill>
                  <a:schemeClr val="tx1"/>
                </a:solidFill>
              </a:rPr>
              <a:t> et al., 2017)</a:t>
            </a:r>
            <a:r>
              <a:rPr lang="zh-TW" altLang="en-US" sz="2400" dirty="0">
                <a:solidFill>
                  <a:schemeClr val="tx1"/>
                </a:solidFill>
              </a:rPr>
              <a:t>。</a:t>
            </a:r>
            <a:endParaRPr lang="en-US" altLang="zh-TW" sz="2400" dirty="0">
              <a:solidFill>
                <a:schemeClr val="tx1"/>
              </a:solidFill>
            </a:endParaRPr>
          </a:p>
        </p:txBody>
      </p:sp>
    </p:spTree>
    <p:extLst>
      <p:ext uri="{BB962C8B-B14F-4D97-AF65-F5344CB8AC3E}">
        <p14:creationId xmlns:p14="http://schemas.microsoft.com/office/powerpoint/2010/main" val="330371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介面設計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第二階段：</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兩種介面：</a:t>
            </a:r>
            <a:endParaRPr lang="en-US" altLang="zh-TW" dirty="0"/>
          </a:p>
          <a:p>
            <a:pPr lvl="2">
              <a:lnSpc>
                <a:spcPct val="125000"/>
              </a:lnSpc>
              <a:spcBef>
                <a:spcPts val="300"/>
              </a:spcBef>
              <a:spcAft>
                <a:spcPts val="300"/>
              </a:spcAft>
              <a:buFont typeface="Wingdings" panose="05000000000000000000" pitchFamily="2" charset="2"/>
              <a:buChar char="ü"/>
            </a:pPr>
            <a:r>
              <a:rPr lang="zh-TW" altLang="en-US" sz="1600" dirty="0"/>
              <a:t>文字及標誌的混和：</a:t>
            </a: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r>
              <a:rPr lang="zh-TW" altLang="en-US" sz="1600" dirty="0"/>
              <a:t>車速：</a:t>
            </a:r>
          </a:p>
        </p:txBody>
      </p:sp>
      <p:graphicFrame>
        <p:nvGraphicFramePr>
          <p:cNvPr id="5" name="表格 4">
            <a:extLst>
              <a:ext uri="{FF2B5EF4-FFF2-40B4-BE49-F238E27FC236}">
                <a16:creationId xmlns:a16="http://schemas.microsoft.com/office/drawing/2014/main" id="{1511AC6B-0ACA-4306-B89D-FC8069BE4D96}"/>
              </a:ext>
            </a:extLst>
          </p:cNvPr>
          <p:cNvGraphicFramePr>
            <a:graphicFrameLocks noGrp="1"/>
          </p:cNvGraphicFramePr>
          <p:nvPr>
            <p:extLst>
              <p:ext uri="{D42A27DB-BD31-4B8C-83A1-F6EECF244321}">
                <p14:modId xmlns:p14="http://schemas.microsoft.com/office/powerpoint/2010/main" val="2682020714"/>
              </p:ext>
            </p:extLst>
          </p:nvPr>
        </p:nvGraphicFramePr>
        <p:xfrm>
          <a:off x="3760304" y="2881551"/>
          <a:ext cx="5830957" cy="1433690"/>
        </p:xfrm>
        <a:graphic>
          <a:graphicData uri="http://schemas.openxmlformats.org/drawingml/2006/table">
            <a:tbl>
              <a:tblPr firstRow="1" bandRow="1">
                <a:tableStyleId>{00A15C55-8517-42AA-B614-E9B94910E393}</a:tableStyleId>
              </a:tblPr>
              <a:tblGrid>
                <a:gridCol w="926511">
                  <a:extLst>
                    <a:ext uri="{9D8B030D-6E8A-4147-A177-3AD203B41FA5}">
                      <a16:colId xmlns:a16="http://schemas.microsoft.com/office/drawing/2014/main" val="1523141917"/>
                    </a:ext>
                  </a:extLst>
                </a:gridCol>
                <a:gridCol w="2419663">
                  <a:extLst>
                    <a:ext uri="{9D8B030D-6E8A-4147-A177-3AD203B41FA5}">
                      <a16:colId xmlns:a16="http://schemas.microsoft.com/office/drawing/2014/main" val="4255677228"/>
                    </a:ext>
                  </a:extLst>
                </a:gridCol>
                <a:gridCol w="2484783">
                  <a:extLst>
                    <a:ext uri="{9D8B030D-6E8A-4147-A177-3AD203B41FA5}">
                      <a16:colId xmlns:a16="http://schemas.microsoft.com/office/drawing/2014/main" val="2937311178"/>
                    </a:ext>
                  </a:extLst>
                </a:gridCol>
              </a:tblGrid>
              <a:tr h="716845">
                <a:tc>
                  <a:txBody>
                    <a:bodyPr/>
                    <a:lstStyle/>
                    <a:p>
                      <a:pPr algn="ctr"/>
                      <a:r>
                        <a:rPr lang="zh-TW" altLang="en-US" b="0" dirty="0">
                          <a:solidFill>
                            <a:schemeClr val="tx1"/>
                          </a:solidFill>
                        </a:rPr>
                        <a:t>目前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74637"/>
                  </a:ext>
                </a:extLst>
              </a:tr>
              <a:tr h="716845">
                <a:tc>
                  <a:txBody>
                    <a:bodyPr/>
                    <a:lstStyle/>
                    <a:p>
                      <a:pPr algn="ctr"/>
                      <a:r>
                        <a:rPr lang="zh-TW" altLang="en-US" dirty="0"/>
                        <a:t>未來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091628"/>
                  </a:ext>
                </a:extLst>
              </a:tr>
            </a:tbl>
          </a:graphicData>
        </a:graphic>
      </p:graphicFrame>
      <p:pic>
        <p:nvPicPr>
          <p:cNvPr id="11" name="圖片 10">
            <a:extLst>
              <a:ext uri="{FF2B5EF4-FFF2-40B4-BE49-F238E27FC236}">
                <a16:creationId xmlns:a16="http://schemas.microsoft.com/office/drawing/2014/main" id="{6DE83306-1882-440F-87A0-42FC558141A8}"/>
              </a:ext>
            </a:extLst>
          </p:cNvPr>
          <p:cNvPicPr>
            <a:picLocks noChangeAspect="1"/>
          </p:cNvPicPr>
          <p:nvPr/>
        </p:nvPicPr>
        <p:blipFill>
          <a:blip r:embed="rId3"/>
          <a:stretch>
            <a:fillRect/>
          </a:stretch>
        </p:blipFill>
        <p:spPr>
          <a:xfrm>
            <a:off x="4798221" y="3007173"/>
            <a:ext cx="2200582" cy="495369"/>
          </a:xfrm>
          <a:prstGeom prst="rect">
            <a:avLst/>
          </a:prstGeom>
        </p:spPr>
      </p:pic>
      <p:pic>
        <p:nvPicPr>
          <p:cNvPr id="13" name="圖片 12">
            <a:extLst>
              <a:ext uri="{FF2B5EF4-FFF2-40B4-BE49-F238E27FC236}">
                <a16:creationId xmlns:a16="http://schemas.microsoft.com/office/drawing/2014/main" id="{E91D133F-1CBF-4791-9126-A50D6AA9A0C3}"/>
              </a:ext>
            </a:extLst>
          </p:cNvPr>
          <p:cNvPicPr>
            <a:picLocks noChangeAspect="1"/>
          </p:cNvPicPr>
          <p:nvPr/>
        </p:nvPicPr>
        <p:blipFill>
          <a:blip r:embed="rId4"/>
          <a:stretch>
            <a:fillRect/>
          </a:stretch>
        </p:blipFill>
        <p:spPr>
          <a:xfrm>
            <a:off x="4732362" y="3687798"/>
            <a:ext cx="2286319" cy="514422"/>
          </a:xfrm>
          <a:prstGeom prst="rect">
            <a:avLst/>
          </a:prstGeom>
        </p:spPr>
      </p:pic>
      <p:pic>
        <p:nvPicPr>
          <p:cNvPr id="15" name="圖片 14">
            <a:extLst>
              <a:ext uri="{FF2B5EF4-FFF2-40B4-BE49-F238E27FC236}">
                <a16:creationId xmlns:a16="http://schemas.microsoft.com/office/drawing/2014/main" id="{2683E07D-1532-43D0-9B62-15C806401CC7}"/>
              </a:ext>
            </a:extLst>
          </p:cNvPr>
          <p:cNvPicPr>
            <a:picLocks noChangeAspect="1"/>
          </p:cNvPicPr>
          <p:nvPr/>
        </p:nvPicPr>
        <p:blipFill>
          <a:blip r:embed="rId5"/>
          <a:stretch>
            <a:fillRect/>
          </a:stretch>
        </p:blipFill>
        <p:spPr>
          <a:xfrm>
            <a:off x="7259757" y="3016699"/>
            <a:ext cx="2219635" cy="485843"/>
          </a:xfrm>
          <a:prstGeom prst="rect">
            <a:avLst/>
          </a:prstGeom>
        </p:spPr>
      </p:pic>
      <p:pic>
        <p:nvPicPr>
          <p:cNvPr id="17" name="圖片 16">
            <a:extLst>
              <a:ext uri="{FF2B5EF4-FFF2-40B4-BE49-F238E27FC236}">
                <a16:creationId xmlns:a16="http://schemas.microsoft.com/office/drawing/2014/main" id="{6D95B742-11F9-4DF4-8732-67088A0D93BD}"/>
              </a:ext>
            </a:extLst>
          </p:cNvPr>
          <p:cNvPicPr>
            <a:picLocks noChangeAspect="1"/>
          </p:cNvPicPr>
          <p:nvPr/>
        </p:nvPicPr>
        <p:blipFill>
          <a:blip r:embed="rId6"/>
          <a:stretch>
            <a:fillRect/>
          </a:stretch>
        </p:blipFill>
        <p:spPr>
          <a:xfrm>
            <a:off x="7253131" y="3711644"/>
            <a:ext cx="2210108" cy="495369"/>
          </a:xfrm>
          <a:prstGeom prst="rect">
            <a:avLst/>
          </a:prstGeom>
        </p:spPr>
      </p:pic>
      <p:graphicFrame>
        <p:nvGraphicFramePr>
          <p:cNvPr id="18" name="表格 4">
            <a:extLst>
              <a:ext uri="{FF2B5EF4-FFF2-40B4-BE49-F238E27FC236}">
                <a16:creationId xmlns:a16="http://schemas.microsoft.com/office/drawing/2014/main" id="{DB7B6082-3DF6-4FE4-8EC2-5A5F9DC00694}"/>
              </a:ext>
            </a:extLst>
          </p:cNvPr>
          <p:cNvGraphicFramePr>
            <a:graphicFrameLocks noGrp="1"/>
          </p:cNvGraphicFramePr>
          <p:nvPr>
            <p:extLst>
              <p:ext uri="{D42A27DB-BD31-4B8C-83A1-F6EECF244321}">
                <p14:modId xmlns:p14="http://schemas.microsoft.com/office/powerpoint/2010/main" val="643327522"/>
              </p:ext>
            </p:extLst>
          </p:nvPr>
        </p:nvGraphicFramePr>
        <p:xfrm>
          <a:off x="1583634" y="5200100"/>
          <a:ext cx="10184296" cy="668994"/>
        </p:xfrm>
        <a:graphic>
          <a:graphicData uri="http://schemas.openxmlformats.org/drawingml/2006/table">
            <a:tbl>
              <a:tblPr firstRow="1" bandRow="1">
                <a:tableStyleId>{00A15C55-8517-42AA-B614-E9B94910E393}</a:tableStyleId>
              </a:tblPr>
              <a:tblGrid>
                <a:gridCol w="2546074">
                  <a:extLst>
                    <a:ext uri="{9D8B030D-6E8A-4147-A177-3AD203B41FA5}">
                      <a16:colId xmlns:a16="http://schemas.microsoft.com/office/drawing/2014/main" val="1523141917"/>
                    </a:ext>
                  </a:extLst>
                </a:gridCol>
                <a:gridCol w="2546074">
                  <a:extLst>
                    <a:ext uri="{9D8B030D-6E8A-4147-A177-3AD203B41FA5}">
                      <a16:colId xmlns:a16="http://schemas.microsoft.com/office/drawing/2014/main" val="4255677228"/>
                    </a:ext>
                  </a:extLst>
                </a:gridCol>
                <a:gridCol w="2546074">
                  <a:extLst>
                    <a:ext uri="{9D8B030D-6E8A-4147-A177-3AD203B41FA5}">
                      <a16:colId xmlns:a16="http://schemas.microsoft.com/office/drawing/2014/main" val="747058740"/>
                    </a:ext>
                  </a:extLst>
                </a:gridCol>
                <a:gridCol w="2546074">
                  <a:extLst>
                    <a:ext uri="{9D8B030D-6E8A-4147-A177-3AD203B41FA5}">
                      <a16:colId xmlns:a16="http://schemas.microsoft.com/office/drawing/2014/main" val="1573752385"/>
                    </a:ext>
                  </a:extLst>
                </a:gridCol>
              </a:tblGrid>
              <a:tr h="668994">
                <a:tc>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74637"/>
                  </a:ext>
                </a:extLst>
              </a:tr>
            </a:tbl>
          </a:graphicData>
        </a:graphic>
      </p:graphicFrame>
      <p:pic>
        <p:nvPicPr>
          <p:cNvPr id="20" name="圖片 19">
            <a:extLst>
              <a:ext uri="{FF2B5EF4-FFF2-40B4-BE49-F238E27FC236}">
                <a16:creationId xmlns:a16="http://schemas.microsoft.com/office/drawing/2014/main" id="{57D7CC4E-64BC-40F8-9854-4B6DFD5D5186}"/>
              </a:ext>
            </a:extLst>
          </p:cNvPr>
          <p:cNvPicPr>
            <a:picLocks noChangeAspect="1"/>
          </p:cNvPicPr>
          <p:nvPr/>
        </p:nvPicPr>
        <p:blipFill>
          <a:blip r:embed="rId7"/>
          <a:stretch>
            <a:fillRect/>
          </a:stretch>
        </p:blipFill>
        <p:spPr>
          <a:xfrm>
            <a:off x="1732561" y="5272623"/>
            <a:ext cx="2286319" cy="523948"/>
          </a:xfrm>
          <a:prstGeom prst="rect">
            <a:avLst/>
          </a:prstGeom>
        </p:spPr>
      </p:pic>
      <p:pic>
        <p:nvPicPr>
          <p:cNvPr id="22" name="圖片 21">
            <a:extLst>
              <a:ext uri="{FF2B5EF4-FFF2-40B4-BE49-F238E27FC236}">
                <a16:creationId xmlns:a16="http://schemas.microsoft.com/office/drawing/2014/main" id="{B1E4CADA-1316-44CD-AE6F-F614B3971103}"/>
              </a:ext>
            </a:extLst>
          </p:cNvPr>
          <p:cNvPicPr>
            <a:picLocks noChangeAspect="1"/>
          </p:cNvPicPr>
          <p:nvPr/>
        </p:nvPicPr>
        <p:blipFill>
          <a:blip r:embed="rId8"/>
          <a:stretch>
            <a:fillRect/>
          </a:stretch>
        </p:blipFill>
        <p:spPr>
          <a:xfrm>
            <a:off x="4272216" y="5291676"/>
            <a:ext cx="2295845" cy="504895"/>
          </a:xfrm>
          <a:prstGeom prst="rect">
            <a:avLst/>
          </a:prstGeom>
        </p:spPr>
      </p:pic>
      <p:pic>
        <p:nvPicPr>
          <p:cNvPr id="24" name="圖片 23">
            <a:extLst>
              <a:ext uri="{FF2B5EF4-FFF2-40B4-BE49-F238E27FC236}">
                <a16:creationId xmlns:a16="http://schemas.microsoft.com/office/drawing/2014/main" id="{54C714C3-AC4D-4137-BF54-BC21332AB50F}"/>
              </a:ext>
            </a:extLst>
          </p:cNvPr>
          <p:cNvPicPr>
            <a:picLocks noChangeAspect="1"/>
          </p:cNvPicPr>
          <p:nvPr/>
        </p:nvPicPr>
        <p:blipFill>
          <a:blip r:embed="rId9"/>
          <a:stretch>
            <a:fillRect/>
          </a:stretch>
        </p:blipFill>
        <p:spPr>
          <a:xfrm>
            <a:off x="6821397" y="5277386"/>
            <a:ext cx="2305372" cy="533474"/>
          </a:xfrm>
          <a:prstGeom prst="rect">
            <a:avLst/>
          </a:prstGeom>
        </p:spPr>
      </p:pic>
      <p:pic>
        <p:nvPicPr>
          <p:cNvPr id="26" name="圖片 25">
            <a:extLst>
              <a:ext uri="{FF2B5EF4-FFF2-40B4-BE49-F238E27FC236}">
                <a16:creationId xmlns:a16="http://schemas.microsoft.com/office/drawing/2014/main" id="{F5005068-12DA-4780-B538-AB9A19A56667}"/>
              </a:ext>
            </a:extLst>
          </p:cNvPr>
          <p:cNvPicPr>
            <a:picLocks noChangeAspect="1"/>
          </p:cNvPicPr>
          <p:nvPr/>
        </p:nvPicPr>
        <p:blipFill>
          <a:blip r:embed="rId10"/>
          <a:stretch>
            <a:fillRect/>
          </a:stretch>
        </p:blipFill>
        <p:spPr>
          <a:xfrm>
            <a:off x="9321042" y="5267860"/>
            <a:ext cx="2276793" cy="533474"/>
          </a:xfrm>
          <a:prstGeom prst="rect">
            <a:avLst/>
          </a:prstGeom>
        </p:spPr>
      </p:pic>
    </p:spTree>
    <p:extLst>
      <p:ext uri="{BB962C8B-B14F-4D97-AF65-F5344CB8AC3E}">
        <p14:creationId xmlns:p14="http://schemas.microsoft.com/office/powerpoint/2010/main" val="337654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415918"/>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受測者到達受測地點時，先填寫個人資料表及簽署同意書</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受測者先進行一次練習，實驗者說明安全預防措施</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練習程序如下：</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自動駕駛車輛在距離行人穿越道</a:t>
            </a:r>
            <a:r>
              <a:rPr lang="en-US" altLang="zh-TW" dirty="0"/>
              <a:t>63.7</a:t>
            </a:r>
            <a:r>
              <a:rPr lang="zh-TW" altLang="en-US" dirty="0"/>
              <a:t>公尺的地方出發，在同時，實驗者對受測者說：「車來了！</a:t>
            </a:r>
            <a:r>
              <a:rPr lang="en-US" altLang="zh-TW" dirty="0"/>
              <a:t>(the car is coming)</a:t>
            </a:r>
            <a:r>
              <a:rPr lang="zh-TW" altLang="en-US" dirty="0"/>
              <a:t>」。</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自動駕駛車輛以</a:t>
            </a:r>
            <a:r>
              <a:rPr lang="en-US" altLang="zh-TW" dirty="0"/>
              <a:t>15</a:t>
            </a:r>
            <a:r>
              <a:rPr lang="zh-TW" altLang="en-US" dirty="0"/>
              <a:t>英里</a:t>
            </a:r>
            <a:r>
              <a:rPr lang="en-US" altLang="zh-TW" dirty="0"/>
              <a:t>/</a:t>
            </a:r>
            <a:r>
              <a:rPr lang="zh-TW" altLang="en-US" dirty="0"/>
              <a:t>小時的速度向路口移動，當</a:t>
            </a:r>
            <a:r>
              <a:rPr lang="en-US" altLang="zh-TW" dirty="0"/>
              <a:t>LED</a:t>
            </a:r>
            <a:r>
              <a:rPr lang="zh-TW" altLang="en-US" dirty="0"/>
              <a:t>燈顯示紅色十字的符號時，表示“不能穿越”；則當</a:t>
            </a:r>
            <a:r>
              <a:rPr lang="en-US" altLang="zh-TW" dirty="0"/>
              <a:t>LED</a:t>
            </a:r>
            <a:r>
              <a:rPr lang="zh-TW" altLang="en-US" dirty="0"/>
              <a:t>燈顯示綠色十字的符號時，表示“穿越”。</a:t>
            </a:r>
            <a:endParaRPr lang="en-US" altLang="zh-TW" dirty="0"/>
          </a:p>
          <a:p>
            <a:pPr marL="285750" lvl="1" indent="-285750">
              <a:lnSpc>
                <a:spcPct val="125000"/>
              </a:lnSpc>
              <a:spcBef>
                <a:spcPts val="300"/>
              </a:spcBef>
              <a:spcAft>
                <a:spcPts val="300"/>
              </a:spcAft>
              <a:buFont typeface="Wingdings" panose="05000000000000000000" pitchFamily="2" charset="2"/>
              <a:buChar char="Ø"/>
            </a:pPr>
            <a:r>
              <a:rPr lang="zh-TW" altLang="en-US" sz="2000" dirty="0"/>
              <a:t>學校的人體受試者保護委員會重新評估此實驗的安全性，允許時受測者可以穿越人行穿越道進行實驗。</a:t>
            </a:r>
            <a:endParaRPr lang="en-US" altLang="zh-TW" sz="2000" dirty="0"/>
          </a:p>
          <a:p>
            <a:pPr marL="285750" lvl="1" indent="-285750">
              <a:lnSpc>
                <a:spcPct val="125000"/>
              </a:lnSpc>
              <a:spcBef>
                <a:spcPts val="300"/>
              </a:spcBef>
              <a:spcAft>
                <a:spcPts val="300"/>
              </a:spcAft>
              <a:buFont typeface="Wingdings" panose="05000000000000000000" pitchFamily="2" charset="2"/>
              <a:buChar char="Ø"/>
            </a:pPr>
            <a:r>
              <a:rPr lang="zh-TW" altLang="en-US" sz="2000" dirty="0"/>
              <a:t>每次實驗後，收集主觀反饋。</a:t>
            </a:r>
            <a:endParaRPr lang="en-US" altLang="zh-TW" sz="2000" dirty="0"/>
          </a:p>
          <a:p>
            <a:pPr marL="285750" lvl="1" indent="-285750">
              <a:lnSpc>
                <a:spcPct val="125000"/>
              </a:lnSpc>
              <a:spcBef>
                <a:spcPts val="300"/>
              </a:spcBef>
              <a:spcAft>
                <a:spcPts val="300"/>
              </a:spcAft>
              <a:buFont typeface="Wingdings" panose="05000000000000000000" pitchFamily="2" charset="2"/>
              <a:buChar char="Ø"/>
            </a:pPr>
            <a:r>
              <a:rPr lang="zh-TW" altLang="en-US" sz="2000" dirty="0"/>
              <a:t>實驗時間約為</a:t>
            </a:r>
            <a:r>
              <a:rPr lang="en-US" altLang="zh-TW" sz="2000" dirty="0"/>
              <a:t>1</a:t>
            </a:r>
            <a:r>
              <a:rPr lang="zh-TW" altLang="en-US" sz="2000" dirty="0"/>
              <a:t>個小時。</a:t>
            </a:r>
            <a:endParaRPr lang="en-US" altLang="zh-TW" sz="2000" dirty="0"/>
          </a:p>
          <a:p>
            <a:pPr marL="285750" lvl="1" indent="-285750">
              <a:lnSpc>
                <a:spcPct val="125000"/>
              </a:lnSpc>
              <a:spcBef>
                <a:spcPts val="300"/>
              </a:spcBef>
              <a:spcAft>
                <a:spcPts val="300"/>
              </a:spcAft>
              <a:buFont typeface="Wingdings" panose="05000000000000000000" pitchFamily="2" charset="2"/>
              <a:buChar char="Ø"/>
            </a:pPr>
            <a:endParaRPr lang="en-US" altLang="zh-TW" sz="2000" dirty="0"/>
          </a:p>
          <a:p>
            <a:pPr marL="285750" lvl="1" indent="-285750">
              <a:lnSpc>
                <a:spcPct val="125000"/>
              </a:lnSpc>
              <a:spcBef>
                <a:spcPts val="300"/>
              </a:spcBef>
              <a:spcAft>
                <a:spcPts val="300"/>
              </a:spcAft>
              <a:buFont typeface="Wingdings" panose="05000000000000000000" pitchFamily="2" charset="2"/>
              <a:buChar char="Ø"/>
            </a:pPr>
            <a:endParaRPr lang="en-US" altLang="zh-TW" sz="2000" dirty="0"/>
          </a:p>
          <a:p>
            <a:pPr marL="285750" lvl="1" indent="-285750">
              <a:lnSpc>
                <a:spcPct val="125000"/>
              </a:lnSpc>
              <a:spcBef>
                <a:spcPts val="300"/>
              </a:spcBef>
              <a:spcAft>
                <a:spcPts val="300"/>
              </a:spcAft>
              <a:buFont typeface="Wingdings" panose="05000000000000000000" pitchFamily="2" charset="2"/>
              <a:buChar char="Ø"/>
            </a:pPr>
            <a:endParaRPr lang="en-US" altLang="zh-TW" dirty="0"/>
          </a:p>
          <a:p>
            <a:pPr lvl="1">
              <a:lnSpc>
                <a:spcPct val="125000"/>
              </a:lnSpc>
              <a:spcBef>
                <a:spcPts val="300"/>
              </a:spcBef>
              <a:spcAft>
                <a:spcPts val="300"/>
              </a:spcAft>
              <a:buFont typeface="Arial" panose="020B0604020202020204" pitchFamily="34" charset="0"/>
              <a:buChar char="•"/>
            </a:pPr>
            <a:endParaRPr lang="zh-TW" altLang="en-US" dirty="0"/>
          </a:p>
        </p:txBody>
      </p:sp>
    </p:spTree>
    <p:extLst>
      <p:ext uri="{BB962C8B-B14F-4D97-AF65-F5344CB8AC3E}">
        <p14:creationId xmlns:p14="http://schemas.microsoft.com/office/powerpoint/2010/main" val="4244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400" dirty="0"/>
              <a:t>自變項：</a:t>
            </a:r>
            <a:endParaRPr lang="en-US" altLang="zh-TW" sz="2400" dirty="0"/>
          </a:p>
          <a:p>
            <a:pPr lvl="1">
              <a:buFont typeface="Wingdings" panose="05000000000000000000" pitchFamily="2" charset="2"/>
              <a:buChar char="ü"/>
            </a:pPr>
            <a:r>
              <a:rPr lang="zh-TW" altLang="en-US" sz="2000" dirty="0"/>
              <a:t>傳統車輛、自動駕駛汽車</a:t>
            </a:r>
            <a:r>
              <a:rPr lang="en-US" altLang="zh-TW" sz="2000" dirty="0"/>
              <a:t>(</a:t>
            </a:r>
            <a:r>
              <a:rPr lang="zh-TW" altLang="en-US" sz="2000" dirty="0"/>
              <a:t>沒有介面設計、文字、標誌、文字及標誌的混和、車速</a:t>
            </a:r>
            <a:r>
              <a:rPr lang="en-US" altLang="zh-TW" sz="2000" dirty="0"/>
              <a:t>)</a:t>
            </a:r>
          </a:p>
          <a:p>
            <a:pPr>
              <a:lnSpc>
                <a:spcPct val="125000"/>
              </a:lnSpc>
              <a:spcBef>
                <a:spcPts val="300"/>
              </a:spcBef>
              <a:spcAft>
                <a:spcPts val="300"/>
              </a:spcAft>
              <a:buFont typeface="Wingdings" panose="05000000000000000000" pitchFamily="2" charset="2"/>
              <a:buChar char="Ø"/>
            </a:pPr>
            <a:r>
              <a:rPr lang="zh-TW" altLang="en-US" sz="2400" dirty="0"/>
              <a:t>依變項：</a:t>
            </a:r>
            <a:endParaRPr lang="en-US" altLang="zh-TW" sz="2400" dirty="0"/>
          </a:p>
          <a:p>
            <a:pPr lvl="1">
              <a:lnSpc>
                <a:spcPct val="125000"/>
              </a:lnSpc>
              <a:spcBef>
                <a:spcPts val="300"/>
              </a:spcBef>
              <a:spcAft>
                <a:spcPts val="300"/>
              </a:spcAft>
              <a:buFont typeface="Wingdings" panose="05000000000000000000" pitchFamily="2" charset="2"/>
              <a:buChar char="ü"/>
            </a:pPr>
            <a:r>
              <a:rPr lang="zh-TW" altLang="en-US" sz="2000" dirty="0"/>
              <a:t>反應時間</a:t>
            </a:r>
            <a:endParaRPr lang="en-US" altLang="zh-TW" sz="2000" dirty="0"/>
          </a:p>
          <a:p>
            <a:pPr lvl="1">
              <a:lnSpc>
                <a:spcPct val="125000"/>
              </a:lnSpc>
              <a:spcBef>
                <a:spcPts val="300"/>
              </a:spcBef>
              <a:spcAft>
                <a:spcPts val="300"/>
              </a:spcAft>
              <a:buFont typeface="Wingdings" panose="05000000000000000000" pitchFamily="2" charset="2"/>
              <a:buChar char="ü"/>
            </a:pPr>
            <a:r>
              <a:rPr lang="zh-TW" altLang="en-US" sz="2000" dirty="0"/>
              <a:t>主觀反饋</a:t>
            </a:r>
            <a:endParaRPr lang="en-US" altLang="zh-TW" sz="2000" dirty="0"/>
          </a:p>
          <a:p>
            <a:pPr lvl="1">
              <a:lnSpc>
                <a:spcPct val="125000"/>
              </a:lnSpc>
              <a:spcBef>
                <a:spcPts val="300"/>
              </a:spcBef>
              <a:spcAft>
                <a:spcPts val="300"/>
              </a:spcAft>
              <a:buFont typeface="Wingdings" panose="05000000000000000000" pitchFamily="2" charset="2"/>
              <a:buChar char="ü"/>
            </a:pPr>
            <a:r>
              <a:rPr lang="zh-TW" altLang="en-US" sz="2000" dirty="0"/>
              <a:t>距離：行人開始穿越道路時，與汽車的距離</a:t>
            </a:r>
          </a:p>
        </p:txBody>
      </p:sp>
    </p:spTree>
    <p:extLst>
      <p:ext uri="{BB962C8B-B14F-4D97-AF65-F5344CB8AC3E}">
        <p14:creationId xmlns:p14="http://schemas.microsoft.com/office/powerpoint/2010/main" val="303487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反應時間</a:t>
            </a:r>
            <a:r>
              <a:rPr lang="en-US" altLang="zh-TW" dirty="0"/>
              <a:t>&amp;</a:t>
            </a:r>
            <a:r>
              <a:rPr lang="zh-TW" altLang="en-US" dirty="0"/>
              <a:t>距離</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六種條件的反應時間沒有顯著差異</a:t>
            </a:r>
            <a:r>
              <a:rPr lang="en-US" altLang="zh-TW" dirty="0"/>
              <a:t>(F-value = 1.751, p-value = 0.138)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六種條件的距離沒有顯著差異</a:t>
            </a:r>
            <a:r>
              <a:rPr lang="en-US" altLang="zh-TW" dirty="0"/>
              <a:t>((F-value = 0.538, p-value = 0.747))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48109621-470A-4E98-9DE9-4CF8790F404A}"/>
              </a:ext>
            </a:extLst>
          </p:cNvPr>
          <p:cNvPicPr>
            <a:picLocks noChangeAspect="1"/>
          </p:cNvPicPr>
          <p:nvPr/>
        </p:nvPicPr>
        <p:blipFill>
          <a:blip r:embed="rId3"/>
          <a:stretch>
            <a:fillRect/>
          </a:stretch>
        </p:blipFill>
        <p:spPr>
          <a:xfrm>
            <a:off x="753540" y="2997700"/>
            <a:ext cx="10745880" cy="2414560"/>
          </a:xfrm>
          <a:prstGeom prst="rect">
            <a:avLst/>
          </a:prstGeom>
        </p:spPr>
      </p:pic>
    </p:spTree>
    <p:extLst>
      <p:ext uri="{BB962C8B-B14F-4D97-AF65-F5344CB8AC3E}">
        <p14:creationId xmlns:p14="http://schemas.microsoft.com/office/powerpoint/2010/main" val="426765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主觀反饋</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endParaRPr lang="zh-TW" altLang="en-US" dirty="0"/>
          </a:p>
        </p:txBody>
      </p:sp>
      <p:pic>
        <p:nvPicPr>
          <p:cNvPr id="7" name="圖片 6">
            <a:extLst>
              <a:ext uri="{FF2B5EF4-FFF2-40B4-BE49-F238E27FC236}">
                <a16:creationId xmlns:a16="http://schemas.microsoft.com/office/drawing/2014/main" id="{87E21BEC-229D-41B9-BC93-12A43C9FDB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7" y="2493708"/>
            <a:ext cx="6738256" cy="3369812"/>
          </a:xfrm>
          <a:prstGeom prst="rect">
            <a:avLst/>
          </a:prstGeom>
        </p:spPr>
      </p:pic>
      <p:sp>
        <p:nvSpPr>
          <p:cNvPr id="11" name="文字方塊 10">
            <a:extLst>
              <a:ext uri="{FF2B5EF4-FFF2-40B4-BE49-F238E27FC236}">
                <a16:creationId xmlns:a16="http://schemas.microsoft.com/office/drawing/2014/main" id="{42916CEF-A313-4A0F-BEBE-4839CEEDFA1B}"/>
              </a:ext>
            </a:extLst>
          </p:cNvPr>
          <p:cNvSpPr txBox="1"/>
          <p:nvPr/>
        </p:nvSpPr>
        <p:spPr>
          <a:xfrm>
            <a:off x="6622633" y="3244334"/>
            <a:ext cx="5061857" cy="369332"/>
          </a:xfrm>
          <a:prstGeom prst="rect">
            <a:avLst/>
          </a:prstGeom>
          <a:noFill/>
        </p:spPr>
        <p:txBody>
          <a:bodyPr wrap="square" rtlCol="0">
            <a:spAutoFit/>
          </a:bodyPr>
          <a:lstStyle/>
          <a:p>
            <a:r>
              <a:rPr lang="en-US" altLang="zh-TW" dirty="0"/>
              <a:t>30.0%</a:t>
            </a:r>
            <a:r>
              <a:rPr lang="zh-TW" altLang="en-US" dirty="0"/>
              <a:t>是介面設計，</a:t>
            </a:r>
            <a:r>
              <a:rPr lang="en-US" altLang="zh-TW" dirty="0"/>
              <a:t>55%</a:t>
            </a:r>
            <a:r>
              <a:rPr lang="zh-TW" altLang="en-US" dirty="0"/>
              <a:t>是車速，</a:t>
            </a:r>
            <a:r>
              <a:rPr lang="en-US" altLang="zh-TW" dirty="0"/>
              <a:t>15%</a:t>
            </a:r>
            <a:r>
              <a:rPr lang="zh-TW" altLang="en-US" dirty="0"/>
              <a:t>是距離</a:t>
            </a:r>
          </a:p>
        </p:txBody>
      </p:sp>
      <p:sp>
        <p:nvSpPr>
          <p:cNvPr id="10" name="文字方塊 9">
            <a:extLst>
              <a:ext uri="{FF2B5EF4-FFF2-40B4-BE49-F238E27FC236}">
                <a16:creationId xmlns:a16="http://schemas.microsoft.com/office/drawing/2014/main" id="{C60F68CB-A624-442D-B431-A601F7BFCA6C}"/>
              </a:ext>
            </a:extLst>
          </p:cNvPr>
          <p:cNvSpPr txBox="1"/>
          <p:nvPr/>
        </p:nvSpPr>
        <p:spPr>
          <a:xfrm>
            <a:off x="6622632" y="3894964"/>
            <a:ext cx="5061857" cy="369332"/>
          </a:xfrm>
          <a:prstGeom prst="rect">
            <a:avLst/>
          </a:prstGeom>
          <a:noFill/>
        </p:spPr>
        <p:txBody>
          <a:bodyPr wrap="square" rtlCol="0">
            <a:spAutoFit/>
          </a:bodyPr>
          <a:lstStyle/>
          <a:p>
            <a:r>
              <a:rPr lang="en-US" altLang="zh-TW" dirty="0"/>
              <a:t>25%</a:t>
            </a:r>
            <a:r>
              <a:rPr lang="zh-TW" altLang="en-US" dirty="0"/>
              <a:t>是介面設計，</a:t>
            </a:r>
            <a:r>
              <a:rPr lang="en-US" altLang="zh-TW" dirty="0"/>
              <a:t>45%</a:t>
            </a:r>
            <a:r>
              <a:rPr lang="zh-TW" altLang="en-US" dirty="0"/>
              <a:t>是車速，</a:t>
            </a:r>
            <a:r>
              <a:rPr lang="en-US" altLang="zh-TW" dirty="0"/>
              <a:t>30%</a:t>
            </a:r>
            <a:r>
              <a:rPr lang="zh-TW" altLang="en-US" dirty="0"/>
              <a:t>是距離</a:t>
            </a:r>
          </a:p>
        </p:txBody>
      </p:sp>
      <p:sp>
        <p:nvSpPr>
          <p:cNvPr id="14" name="文字方塊 13">
            <a:extLst>
              <a:ext uri="{FF2B5EF4-FFF2-40B4-BE49-F238E27FC236}">
                <a16:creationId xmlns:a16="http://schemas.microsoft.com/office/drawing/2014/main" id="{83088FAA-F667-4DE4-B341-CE69C42093D7}"/>
              </a:ext>
            </a:extLst>
          </p:cNvPr>
          <p:cNvSpPr txBox="1"/>
          <p:nvPr/>
        </p:nvSpPr>
        <p:spPr>
          <a:xfrm>
            <a:off x="6622632" y="4616599"/>
            <a:ext cx="5061857" cy="369332"/>
          </a:xfrm>
          <a:prstGeom prst="rect">
            <a:avLst/>
          </a:prstGeom>
          <a:noFill/>
        </p:spPr>
        <p:txBody>
          <a:bodyPr wrap="square" rtlCol="0">
            <a:spAutoFit/>
          </a:bodyPr>
          <a:lstStyle/>
          <a:p>
            <a:r>
              <a:rPr lang="en-US" altLang="zh-TW" dirty="0"/>
              <a:t>25%</a:t>
            </a:r>
            <a:r>
              <a:rPr lang="zh-TW" altLang="en-US" dirty="0"/>
              <a:t>是介面設計，</a:t>
            </a:r>
            <a:r>
              <a:rPr lang="en-US" altLang="zh-TW" dirty="0"/>
              <a:t>60%</a:t>
            </a:r>
            <a:r>
              <a:rPr lang="zh-TW" altLang="en-US" dirty="0"/>
              <a:t>是車速，</a:t>
            </a:r>
            <a:r>
              <a:rPr lang="en-US" altLang="zh-TW" dirty="0"/>
              <a:t>15%</a:t>
            </a:r>
            <a:r>
              <a:rPr lang="zh-TW" altLang="en-US" dirty="0"/>
              <a:t>是距離</a:t>
            </a:r>
          </a:p>
        </p:txBody>
      </p:sp>
      <p:sp>
        <p:nvSpPr>
          <p:cNvPr id="15" name="文字方塊 14">
            <a:extLst>
              <a:ext uri="{FF2B5EF4-FFF2-40B4-BE49-F238E27FC236}">
                <a16:creationId xmlns:a16="http://schemas.microsoft.com/office/drawing/2014/main" id="{80791891-3ABA-41F1-80BD-EE1F75113DED}"/>
              </a:ext>
            </a:extLst>
          </p:cNvPr>
          <p:cNvSpPr txBox="1"/>
          <p:nvPr/>
        </p:nvSpPr>
        <p:spPr>
          <a:xfrm>
            <a:off x="6622631" y="5264573"/>
            <a:ext cx="5061857" cy="369332"/>
          </a:xfrm>
          <a:prstGeom prst="rect">
            <a:avLst/>
          </a:prstGeom>
          <a:noFill/>
        </p:spPr>
        <p:txBody>
          <a:bodyPr wrap="square" rtlCol="0">
            <a:spAutoFit/>
          </a:bodyPr>
          <a:lstStyle/>
          <a:p>
            <a:r>
              <a:rPr lang="en-US" altLang="zh-TW" dirty="0"/>
              <a:t>10.5%</a:t>
            </a:r>
            <a:r>
              <a:rPr lang="zh-TW" altLang="en-US" dirty="0"/>
              <a:t>是介面設計，</a:t>
            </a:r>
            <a:r>
              <a:rPr lang="en-US" altLang="zh-TW" dirty="0"/>
              <a:t>52.6%</a:t>
            </a:r>
            <a:r>
              <a:rPr lang="zh-TW" altLang="en-US" dirty="0"/>
              <a:t>是車速，</a:t>
            </a:r>
            <a:r>
              <a:rPr lang="en-US" altLang="zh-TW" dirty="0"/>
              <a:t>36.8%</a:t>
            </a:r>
            <a:r>
              <a:rPr lang="zh-TW" altLang="en-US" dirty="0"/>
              <a:t>是距離</a:t>
            </a:r>
          </a:p>
        </p:txBody>
      </p:sp>
    </p:spTree>
    <p:extLst>
      <p:ext uri="{BB962C8B-B14F-4D97-AF65-F5344CB8AC3E}">
        <p14:creationId xmlns:p14="http://schemas.microsoft.com/office/powerpoint/2010/main" val="237488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Result-</a:t>
            </a:r>
            <a:r>
              <a:rPr lang="zh-TW" altLang="en-US" dirty="0"/>
              <a:t>主觀評價</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463626"/>
          </a:xfrm>
        </p:spPr>
        <p:txBody>
          <a:bodyPr/>
          <a:lstStyle/>
          <a:p>
            <a:pPr>
              <a:lnSpc>
                <a:spcPct val="125000"/>
              </a:lnSpc>
              <a:spcBef>
                <a:spcPts val="300"/>
              </a:spcBef>
              <a:spcAft>
                <a:spcPts val="300"/>
              </a:spcAft>
              <a:buFont typeface="Wingdings" panose="05000000000000000000" pitchFamily="2" charset="2"/>
              <a:buChar char="Ø"/>
            </a:pPr>
            <a:r>
              <a:rPr lang="zh-TW" altLang="en-US" dirty="0"/>
              <a:t>易用性、</a:t>
            </a:r>
            <a:r>
              <a:rPr lang="zh-TW" altLang="en-US" sz="2000" dirty="0"/>
              <a:t>安全性</a:t>
            </a:r>
            <a:r>
              <a:rPr lang="zh-TW" altLang="en-US" dirty="0"/>
              <a:t>在四個介面之間存在顯著差異</a:t>
            </a:r>
            <a:r>
              <a:rPr lang="en-US" altLang="zh-TW" dirty="0"/>
              <a:t>(p-values &lt; 0.05)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根據事後分析：</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易用性：速度介面評分明顯高於標誌介面</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安全性：標誌介面明顯低於混和介面及速度介面</a:t>
            </a:r>
            <a:endParaRPr lang="en-US" altLang="zh-TW" dirty="0"/>
          </a:p>
          <a:p>
            <a:pPr lvl="1">
              <a:lnSpc>
                <a:spcPct val="125000"/>
              </a:lnSpc>
              <a:spcBef>
                <a:spcPts val="300"/>
              </a:spcBef>
              <a:spcAft>
                <a:spcPts val="300"/>
              </a:spcAft>
              <a:buFont typeface="Arial" panose="020B0604020202020204" pitchFamily="34" charset="0"/>
              <a:buChar char="•"/>
            </a:pPr>
            <a:endParaRPr lang="zh-TW" altLang="en-US" dirty="0"/>
          </a:p>
        </p:txBody>
      </p:sp>
      <p:grpSp>
        <p:nvGrpSpPr>
          <p:cNvPr id="5" name="群組 4">
            <a:extLst>
              <a:ext uri="{FF2B5EF4-FFF2-40B4-BE49-F238E27FC236}">
                <a16:creationId xmlns:a16="http://schemas.microsoft.com/office/drawing/2014/main" id="{570F91AE-5F15-4730-BB2A-BE49C21D6E17}"/>
              </a:ext>
            </a:extLst>
          </p:cNvPr>
          <p:cNvGrpSpPr/>
          <p:nvPr/>
        </p:nvGrpSpPr>
        <p:grpSpPr>
          <a:xfrm>
            <a:off x="433692" y="2398383"/>
            <a:ext cx="11324615" cy="1699484"/>
            <a:chOff x="433692" y="2398383"/>
            <a:chExt cx="11324615" cy="1699484"/>
          </a:xfrm>
        </p:grpSpPr>
        <p:grpSp>
          <p:nvGrpSpPr>
            <p:cNvPr id="4" name="群組 3">
              <a:extLst>
                <a:ext uri="{FF2B5EF4-FFF2-40B4-BE49-F238E27FC236}">
                  <a16:creationId xmlns:a16="http://schemas.microsoft.com/office/drawing/2014/main" id="{06F9A720-1860-4BCC-9AEF-78798338753D}"/>
                </a:ext>
              </a:extLst>
            </p:cNvPr>
            <p:cNvGrpSpPr/>
            <p:nvPr/>
          </p:nvGrpSpPr>
          <p:grpSpPr>
            <a:xfrm>
              <a:off x="433692" y="2398383"/>
              <a:ext cx="11324615" cy="1699484"/>
              <a:chOff x="433692" y="2398383"/>
              <a:chExt cx="11324615" cy="1699484"/>
            </a:xfrm>
          </p:grpSpPr>
          <p:pic>
            <p:nvPicPr>
              <p:cNvPr id="8" name="圖片 7">
                <a:extLst>
                  <a:ext uri="{FF2B5EF4-FFF2-40B4-BE49-F238E27FC236}">
                    <a16:creationId xmlns:a16="http://schemas.microsoft.com/office/drawing/2014/main" id="{4C739EC4-D2BF-4639-815E-4DD48E2065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3692" y="2398383"/>
                <a:ext cx="11324615" cy="1670981"/>
              </a:xfrm>
              <a:prstGeom prst="rect">
                <a:avLst/>
              </a:prstGeom>
            </p:spPr>
          </p:pic>
          <p:sp>
            <p:nvSpPr>
              <p:cNvPr id="9" name="矩形 8">
                <a:extLst>
                  <a:ext uri="{FF2B5EF4-FFF2-40B4-BE49-F238E27FC236}">
                    <a16:creationId xmlns:a16="http://schemas.microsoft.com/office/drawing/2014/main" id="{A45E21BB-3D03-4916-A18E-72F1871F2976}"/>
                  </a:ext>
                </a:extLst>
              </p:cNvPr>
              <p:cNvSpPr/>
              <p:nvPr/>
            </p:nvSpPr>
            <p:spPr>
              <a:xfrm>
                <a:off x="4716271" y="3843624"/>
                <a:ext cx="713233" cy="2542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0" name="矩形 9">
              <a:extLst>
                <a:ext uri="{FF2B5EF4-FFF2-40B4-BE49-F238E27FC236}">
                  <a16:creationId xmlns:a16="http://schemas.microsoft.com/office/drawing/2014/main" id="{655E142D-E7AC-4007-8895-876D83B77095}"/>
                </a:ext>
              </a:extLst>
            </p:cNvPr>
            <p:cNvSpPr/>
            <p:nvPr/>
          </p:nvSpPr>
          <p:spPr>
            <a:xfrm>
              <a:off x="8641078" y="3843624"/>
              <a:ext cx="713233" cy="2542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026604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474855"/>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本研究探討了行人與自動駕駛汽車的互動，以及比較不同介面設計對行人的影響</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介面僅在不到</a:t>
            </a:r>
            <a:r>
              <a:rPr lang="en-US" altLang="zh-TW" dirty="0"/>
              <a:t>30%</a:t>
            </a:r>
            <a:r>
              <a:rPr lang="zh-TW" altLang="en-US" dirty="0"/>
              <a:t>的受測者中被當作最重要的資訊來源，主要在行人做決策的時候作為補充資訊來源，這與先前的研究一致</a:t>
            </a:r>
            <a:r>
              <a:rPr lang="en-US" altLang="zh-TW" dirty="0"/>
              <a:t>(</a:t>
            </a:r>
            <a:r>
              <a:rPr lang="en-US" altLang="zh-TW" dirty="0" err="1"/>
              <a:t>Clamann</a:t>
            </a:r>
            <a:r>
              <a:rPr lang="en-US" altLang="zh-TW" dirty="0"/>
              <a:t> et al., 2016)</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車速被認為是行人做出過馬路的決策時最重要的資訊來源，因此，需要設計關於自動駕駛的車速與行人互動，這與其他現有研究所提出的建議相吻合</a:t>
            </a:r>
            <a:r>
              <a:rPr lang="da-DK" altLang="zh-TW" dirty="0"/>
              <a:t>(Domeyer et al., 2020; Risto et al., 2017)</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兩個階段結果皆顯示在不同條件下，看到汽車並決定穿越馬路的時間皆相似，有其他研究也有發現這一點：</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行人有過馬路的經驗，並已經制訂一些過馬路的策略，這些策略可能比不同的介面設計在他們決策中發揮更大的作用</a:t>
            </a:r>
            <a:r>
              <a:rPr lang="en-US" altLang="zh-TW" dirty="0"/>
              <a:t>(</a:t>
            </a:r>
            <a:r>
              <a:rPr lang="en-US" altLang="zh-TW" dirty="0" err="1"/>
              <a:t>Clamann</a:t>
            </a:r>
            <a:r>
              <a:rPr lang="en-US" altLang="zh-TW" dirty="0"/>
              <a:t> et al., 2016)</a:t>
            </a:r>
            <a:r>
              <a:rPr lang="zh-TW" altLang="en-US" dirty="0"/>
              <a:t>。</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人們通常忽略新奇的影響，堅持目前與汽車的互動模式</a:t>
            </a:r>
            <a:r>
              <a:rPr lang="en-US" altLang="zh-TW" dirty="0"/>
              <a:t>(</a:t>
            </a:r>
            <a:r>
              <a:rPr lang="en-US" altLang="zh-TW" dirty="0" err="1"/>
              <a:t>Rothenbucher</a:t>
            </a:r>
            <a:r>
              <a:rPr lang="en-US" altLang="zh-TW" dirty="0"/>
              <a:t> et al., 2016)</a:t>
            </a:r>
            <a:r>
              <a:rPr lang="zh-TW" altLang="en-US" dirty="0"/>
              <a:t>。</a:t>
            </a:r>
            <a:endParaRPr lang="en-US" altLang="zh-TW" dirty="0"/>
          </a:p>
        </p:txBody>
      </p:sp>
    </p:spTree>
    <p:extLst>
      <p:ext uri="{BB962C8B-B14F-4D97-AF65-F5344CB8AC3E}">
        <p14:creationId xmlns:p14="http://schemas.microsoft.com/office/powerpoint/2010/main" val="311541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對於部分自動駕駛汽車，駕駛者的視線可能會從道路上轉移至其他地方，進而導致駕駛者對行人的提示減少。</a:t>
            </a:r>
            <a:endParaRPr lang="en-US" altLang="zh-TW" sz="24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對於全自動駕駛汽車，可能會沒有駕駛者，所以行人只能自行判斷何時過馬路。</a:t>
            </a:r>
            <a:endParaRPr lang="en-US" altLang="zh-TW" sz="2400" dirty="0">
              <a:solidFill>
                <a:schemeClr val="tx1"/>
              </a:solidFill>
            </a:endParaRPr>
          </a:p>
          <a:p>
            <a:pPr>
              <a:lnSpc>
                <a:spcPct val="125000"/>
              </a:lnSpc>
              <a:spcBef>
                <a:spcPts val="300"/>
              </a:spcBef>
              <a:spcAft>
                <a:spcPts val="300"/>
              </a:spcAft>
              <a:buFont typeface="Wingdings" panose="05000000000000000000" pitchFamily="2" charset="2"/>
              <a:buChar char="Ø"/>
            </a:pPr>
            <a:r>
              <a:rPr lang="zh-TW" altLang="en-US" sz="2400" dirty="0">
                <a:solidFill>
                  <a:schemeClr val="tx1"/>
                </a:solidFill>
              </a:rPr>
              <a:t>因此，此研究使用不同介面來傳達不同類型的訊息，測試行人是否了解車輛傳達的訊息，並評估不同介面對行人與自動駕駛車輛之間的影響。</a:t>
            </a:r>
            <a:endParaRPr lang="en-US" altLang="zh-TW" sz="2400" dirty="0">
              <a:solidFill>
                <a:schemeClr val="tx1"/>
              </a:solidFill>
            </a:endParaRPr>
          </a:p>
          <a:p>
            <a:pPr>
              <a:lnSpc>
                <a:spcPct val="125000"/>
              </a:lnSpc>
              <a:spcBef>
                <a:spcPts val="300"/>
              </a:spcBef>
              <a:spcAft>
                <a:spcPts val="300"/>
              </a:spcAft>
            </a:pPr>
            <a:endParaRPr lang="zh-TW" altLang="en-US" dirty="0"/>
          </a:p>
        </p:txBody>
      </p:sp>
    </p:spTree>
    <p:extLst>
      <p:ext uri="{BB962C8B-B14F-4D97-AF65-F5344CB8AC3E}">
        <p14:creationId xmlns:p14="http://schemas.microsoft.com/office/powerpoint/2010/main" val="387795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有學者設計一個原型，藉由不同的順序點亮</a:t>
            </a:r>
            <a:r>
              <a:rPr lang="en-US" altLang="zh-TW" dirty="0"/>
              <a:t>LED</a:t>
            </a:r>
            <a:r>
              <a:rPr lang="zh-TW" altLang="en-US" dirty="0"/>
              <a:t>燈，以傳達汽車處於“自動模式”、 “正在減速”、 “即將啟動”</a:t>
            </a:r>
            <a:r>
              <a:rPr lang="en-US" altLang="zh-TW" dirty="0"/>
              <a:t>….</a:t>
            </a:r>
            <a:r>
              <a:rPr lang="zh-TW" altLang="en-US" dirty="0"/>
              <a:t>等，結果表明，行人能夠理解介面傳達的</a:t>
            </a:r>
            <a:r>
              <a:rPr lang="en-US" altLang="zh-TW" dirty="0"/>
              <a:t>LED</a:t>
            </a:r>
            <a:r>
              <a:rPr lang="zh-TW" altLang="en-US" dirty="0"/>
              <a:t>信號</a:t>
            </a:r>
            <a:r>
              <a:rPr lang="en-US" altLang="zh-TW" dirty="0" err="1"/>
              <a:t>Lagström</a:t>
            </a:r>
            <a:r>
              <a:rPr lang="en-US" altLang="zh-TW" dirty="0"/>
              <a:t> and Lundgren (2015)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有學者研究四個介面</a:t>
            </a:r>
            <a:r>
              <a:rPr lang="en-US" altLang="zh-TW" dirty="0"/>
              <a:t>(</a:t>
            </a:r>
            <a:r>
              <a:rPr lang="zh-TW" altLang="en-US" dirty="0"/>
              <a:t>前煞車燈、</a:t>
            </a:r>
            <a:r>
              <a:rPr lang="en-US" altLang="zh-TW" dirty="0"/>
              <a:t> “</a:t>
            </a:r>
            <a:r>
              <a:rPr lang="en-US" altLang="zh-TW" dirty="0" err="1"/>
              <a:t>Knightrider</a:t>
            </a:r>
            <a:r>
              <a:rPr lang="en-US" altLang="zh-TW" dirty="0"/>
              <a:t>”</a:t>
            </a:r>
            <a:r>
              <a:rPr lang="zh-TW" altLang="en-US" dirty="0"/>
              <a:t>掃描燈、笑臉、文字</a:t>
            </a:r>
            <a:r>
              <a:rPr lang="en-US" altLang="zh-TW" dirty="0"/>
              <a:t>)</a:t>
            </a:r>
            <a:r>
              <a:rPr lang="zh-TW" altLang="en-US" dirty="0"/>
              <a:t>對受測者穿越意圖的影響，結果發現，無論是使用哪個介面，皆比沒有任何界面的要更安全</a:t>
            </a:r>
            <a:r>
              <a:rPr lang="en-US" altLang="zh-TW" dirty="0"/>
              <a:t>(</a:t>
            </a:r>
            <a:r>
              <a:rPr lang="nl-NL" altLang="zh-TW" dirty="0"/>
              <a:t>de Clercq, Dietrich, Núñez Velasco, de Winter, &amp; Happee, 2019)</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Merat et al. (2018)</a:t>
            </a:r>
            <a:r>
              <a:rPr lang="zh-TW" altLang="en-US" dirty="0"/>
              <a:t>使用問卷探討三個歐洲城市的行人和騎自行車者的觀點，以了解從外部呈現自動駕駛汽車的資訊對他們來說是否重要，結果表明，受測者較偏好於傳統的資訊來源，例如：燈光或嗶嗶聲。</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402205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Chang, Toda, Sakamoto, and Igarashi (2017)</a:t>
            </a:r>
            <a:r>
              <a:rPr lang="zh-TW" altLang="en-US" dirty="0"/>
              <a:t>在汽車的前燈添加“眼睛”的圖示，以建立行人和自動駕駛汽車之間的視覺傳達，結果發現，行人的決策時間從</a:t>
            </a:r>
            <a:r>
              <a:rPr lang="en-US" altLang="zh-TW" dirty="0"/>
              <a:t>2.32</a:t>
            </a:r>
            <a:r>
              <a:rPr lang="zh-TW" altLang="en-US" dirty="0"/>
              <a:t>秒減少至</a:t>
            </a:r>
            <a:r>
              <a:rPr lang="en-US" altLang="zh-TW" dirty="0"/>
              <a:t>2.03</a:t>
            </a:r>
            <a:r>
              <a:rPr lang="zh-TW" altLang="en-US" dirty="0"/>
              <a:t>秒。</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err="1"/>
              <a:t>Clamann</a:t>
            </a:r>
            <a:r>
              <a:rPr lang="en-US" altLang="zh-TW" dirty="0"/>
              <a:t>, Aubert, and Cummings (2016)</a:t>
            </a:r>
            <a:r>
              <a:rPr lang="zh-TW" altLang="en-US" dirty="0"/>
              <a:t>研究指出，只有</a:t>
            </a:r>
            <a:r>
              <a:rPr lang="en-US" altLang="zh-TW" dirty="0"/>
              <a:t>12%</a:t>
            </a:r>
            <a:r>
              <a:rPr lang="zh-TW" altLang="en-US" dirty="0"/>
              <a:t>的受測者說介面會影響他們穿越的決定。</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spTree>
    <p:extLst>
      <p:ext uri="{BB962C8B-B14F-4D97-AF65-F5344CB8AC3E}">
        <p14:creationId xmlns:p14="http://schemas.microsoft.com/office/powerpoint/2010/main" val="285754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受測者</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3"/>
            <a:ext cx="10058400" cy="4545127"/>
          </a:xfrm>
        </p:spPr>
        <p:txBody>
          <a:bodyPr>
            <a:normAutofit/>
          </a:bodyPr>
          <a:lstStyle/>
          <a:p>
            <a:pPr lvl="1">
              <a:lnSpc>
                <a:spcPct val="125000"/>
              </a:lnSpc>
              <a:spcBef>
                <a:spcPts val="300"/>
              </a:spcBef>
              <a:spcAft>
                <a:spcPts val="300"/>
              </a:spcAft>
              <a:buFont typeface="Wingdings" panose="05000000000000000000" pitchFamily="2" charset="2"/>
              <a:buChar char="Ø"/>
            </a:pPr>
            <a:r>
              <a:rPr lang="zh-TW" altLang="en-US" sz="2800" dirty="0"/>
              <a:t>第一階段：</a:t>
            </a:r>
            <a:endParaRPr lang="en-US" altLang="zh-TW" sz="2800" dirty="0"/>
          </a:p>
          <a:p>
            <a:pPr lvl="2">
              <a:lnSpc>
                <a:spcPct val="125000"/>
              </a:lnSpc>
              <a:spcBef>
                <a:spcPts val="300"/>
              </a:spcBef>
              <a:spcAft>
                <a:spcPts val="300"/>
              </a:spcAft>
              <a:buFont typeface="Wingdings" panose="05000000000000000000" pitchFamily="2" charset="2"/>
              <a:buChar char="ü"/>
            </a:pPr>
            <a:r>
              <a:rPr lang="en-US" altLang="zh-TW" sz="2000" dirty="0"/>
              <a:t>10</a:t>
            </a:r>
            <a:r>
              <a:rPr lang="zh-TW" altLang="en-US" sz="2000" dirty="0"/>
              <a:t>名受測者</a:t>
            </a:r>
            <a:endParaRPr lang="en-US" altLang="zh-TW" sz="2000" dirty="0"/>
          </a:p>
          <a:p>
            <a:pPr lvl="2">
              <a:lnSpc>
                <a:spcPct val="125000"/>
              </a:lnSpc>
              <a:spcBef>
                <a:spcPts val="300"/>
              </a:spcBef>
              <a:spcAft>
                <a:spcPts val="300"/>
              </a:spcAft>
              <a:buFont typeface="Wingdings" panose="05000000000000000000" pitchFamily="2" charset="2"/>
              <a:buChar char="ü"/>
            </a:pPr>
            <a:r>
              <a:rPr lang="zh-TW" altLang="en-US" sz="2000" dirty="0"/>
              <a:t>男：</a:t>
            </a:r>
            <a:r>
              <a:rPr lang="en-US" altLang="zh-TW" sz="2000" dirty="0"/>
              <a:t>4</a:t>
            </a:r>
            <a:r>
              <a:rPr lang="zh-TW" altLang="en-US" sz="2000" dirty="0"/>
              <a:t>人，女：</a:t>
            </a:r>
            <a:r>
              <a:rPr lang="en-US" altLang="zh-TW" sz="2000" dirty="0"/>
              <a:t>6</a:t>
            </a:r>
            <a:r>
              <a:rPr lang="zh-TW" altLang="en-US" sz="2000" dirty="0"/>
              <a:t>人，沒有行動障礙</a:t>
            </a:r>
            <a:endParaRPr lang="en-US" altLang="zh-TW" sz="2000" dirty="0"/>
          </a:p>
          <a:p>
            <a:pPr lvl="2">
              <a:lnSpc>
                <a:spcPct val="125000"/>
              </a:lnSpc>
              <a:spcBef>
                <a:spcPts val="300"/>
              </a:spcBef>
              <a:spcAft>
                <a:spcPts val="300"/>
              </a:spcAft>
              <a:buFont typeface="Wingdings" panose="05000000000000000000" pitchFamily="2" charset="2"/>
              <a:buChar char="ü"/>
            </a:pPr>
            <a:r>
              <a:rPr lang="zh-TW" altLang="en-US" sz="2000" dirty="0"/>
              <a:t>平均年齡：</a:t>
            </a:r>
            <a:r>
              <a:rPr lang="en-US" altLang="zh-TW" sz="2000" dirty="0"/>
              <a:t>26.36</a:t>
            </a:r>
            <a:r>
              <a:rPr lang="zh-TW" altLang="en-US" sz="2000" dirty="0"/>
              <a:t>歲</a:t>
            </a:r>
            <a:r>
              <a:rPr lang="en-US" altLang="zh-TW" sz="2000" dirty="0"/>
              <a:t>(SD=4.06)</a:t>
            </a:r>
          </a:p>
          <a:p>
            <a:pPr lvl="2">
              <a:lnSpc>
                <a:spcPct val="125000"/>
              </a:lnSpc>
              <a:spcBef>
                <a:spcPts val="300"/>
              </a:spcBef>
              <a:spcAft>
                <a:spcPts val="300"/>
              </a:spcAft>
              <a:buFont typeface="Wingdings" panose="05000000000000000000" pitchFamily="2" charset="2"/>
              <a:buChar char="ü"/>
            </a:pPr>
            <a:r>
              <a:rPr lang="zh-TW" altLang="en-US" sz="2000" dirty="0"/>
              <a:t>視力為</a:t>
            </a:r>
            <a:r>
              <a:rPr lang="en-US" altLang="zh-TW" sz="2000" dirty="0"/>
              <a:t>20/20(1.0)</a:t>
            </a:r>
            <a:r>
              <a:rPr lang="zh-TW" altLang="en-US" sz="2000" dirty="0"/>
              <a:t>左右或矯正後為</a:t>
            </a:r>
            <a:r>
              <a:rPr lang="en-US" altLang="zh-TW" sz="2000" dirty="0"/>
              <a:t>20/20</a:t>
            </a:r>
          </a:p>
          <a:p>
            <a:pPr marL="384048" lvl="2" indent="0">
              <a:lnSpc>
                <a:spcPct val="125000"/>
              </a:lnSpc>
              <a:spcBef>
                <a:spcPts val="300"/>
              </a:spcBef>
              <a:spcAft>
                <a:spcPts val="300"/>
              </a:spcAft>
              <a:buNone/>
            </a:pPr>
            <a:endParaRPr lang="en-US" altLang="zh-TW" dirty="0"/>
          </a:p>
          <a:p>
            <a:pPr lvl="2">
              <a:lnSpc>
                <a:spcPct val="125000"/>
              </a:lnSpc>
              <a:spcBef>
                <a:spcPts val="300"/>
              </a:spcBef>
              <a:spcAft>
                <a:spcPts val="300"/>
              </a:spcAft>
              <a:buFont typeface="Wingdings" panose="05000000000000000000" pitchFamily="2" charset="2"/>
              <a:buChar char="ü"/>
            </a:pPr>
            <a:endParaRPr lang="zh-TW" altLang="en-US" dirty="0"/>
          </a:p>
        </p:txBody>
      </p:sp>
    </p:spTree>
    <p:extLst>
      <p:ext uri="{BB962C8B-B14F-4D97-AF65-F5344CB8AC3E}">
        <p14:creationId xmlns:p14="http://schemas.microsoft.com/office/powerpoint/2010/main" val="226323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845734"/>
            <a:ext cx="10058400" cy="4415918"/>
          </a:xfrm>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兩種車輛：</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傳統汽車</a:t>
            </a:r>
            <a:r>
              <a:rPr lang="en-US" altLang="zh-TW" dirty="0"/>
              <a:t>1</a:t>
            </a:r>
            <a:r>
              <a:rPr lang="zh-TW" altLang="en-US" dirty="0"/>
              <a:t>台</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自動駕駛汽車</a:t>
            </a:r>
            <a:r>
              <a:rPr lang="en-US" altLang="zh-TW" dirty="0"/>
              <a:t>1</a:t>
            </a:r>
            <a:r>
              <a:rPr lang="zh-TW" altLang="en-US" dirty="0"/>
              <a:t>台</a:t>
            </a:r>
            <a:r>
              <a:rPr lang="en-US" altLang="zh-TW" dirty="0"/>
              <a:t>(Ford Lincoln MKZ)</a:t>
            </a:r>
          </a:p>
          <a:p>
            <a:pPr lvl="1">
              <a:lnSpc>
                <a:spcPct val="125000"/>
              </a:lnSpc>
              <a:spcBef>
                <a:spcPts val="300"/>
              </a:spcBef>
              <a:spcAft>
                <a:spcPts val="300"/>
              </a:spcAft>
              <a:buFont typeface="Wingdings" panose="05000000000000000000" pitchFamily="2" charset="2"/>
              <a:buChar char="ü"/>
            </a:pPr>
            <a:r>
              <a:rPr lang="zh-TW" altLang="en-US" dirty="0"/>
              <a:t>由一名專業駕駛者駕駛，該駕駛者會穿座椅形狀的服裝，並套著普通座套，眼睛周圍僅覆蓋黑色透明織物，以提供駕駛者周邊視野。</a:t>
            </a:r>
            <a:endParaRPr lang="en-US" altLang="zh-TW" dirty="0"/>
          </a:p>
          <a:p>
            <a:pPr lvl="1">
              <a:lnSpc>
                <a:spcPct val="125000"/>
              </a:lnSpc>
              <a:spcBef>
                <a:spcPts val="300"/>
              </a:spcBef>
              <a:spcAft>
                <a:spcPts val="300"/>
              </a:spcAft>
              <a:buFont typeface="Wingdings" panose="05000000000000000000" pitchFamily="2" charset="2"/>
              <a:buChar char="ü"/>
            </a:pPr>
            <a:r>
              <a:rPr lang="zh-TW" altLang="en-US" dirty="0"/>
              <a:t>為了讓駕駛者在穿著裝備的同時安全操作車輛，會讓駕駛者在跑道上進行大約</a:t>
            </a:r>
            <a:r>
              <a:rPr lang="en-US" altLang="zh-TW" dirty="0"/>
              <a:t>10</a:t>
            </a:r>
            <a:r>
              <a:rPr lang="zh-TW" altLang="en-US" dirty="0"/>
              <a:t>小時的測驗，沿途會放置三角錐做為參考點</a:t>
            </a:r>
            <a:r>
              <a:rPr lang="en-US" altLang="zh-TW" dirty="0"/>
              <a:t>(</a:t>
            </a:r>
            <a:r>
              <a:rPr lang="zh-TW" altLang="en-US" dirty="0"/>
              <a:t>啟動、減速和停止</a:t>
            </a:r>
            <a:r>
              <a:rPr lang="en-US" altLang="zh-TW" dirty="0"/>
              <a:t>)</a:t>
            </a:r>
            <a:r>
              <a:rPr lang="zh-TW" altLang="en-US" dirty="0"/>
              <a:t>。</a:t>
            </a:r>
            <a:endParaRPr lang="en-US" altLang="zh-TW" dirty="0"/>
          </a:p>
          <a:p>
            <a:pPr lvl="1">
              <a:lnSpc>
                <a:spcPct val="125000"/>
              </a:lnSpc>
              <a:spcBef>
                <a:spcPts val="300"/>
              </a:spcBef>
              <a:spcAft>
                <a:spcPts val="300"/>
              </a:spcAft>
              <a:buFont typeface="Wingdings" panose="05000000000000000000" pitchFamily="2" charset="2"/>
              <a:buChar char="ü"/>
            </a:pPr>
            <a:r>
              <a:rPr lang="zh-TW" altLang="en-US" dirty="0"/>
              <a:t>有激光雷達等感測器放置在車頂</a:t>
            </a:r>
            <a:endParaRPr lang="en-US" altLang="zh-TW" dirty="0"/>
          </a:p>
          <a:p>
            <a:pPr marL="285750" lvl="1" indent="-285750">
              <a:lnSpc>
                <a:spcPct val="125000"/>
              </a:lnSpc>
              <a:spcBef>
                <a:spcPts val="300"/>
              </a:spcBef>
              <a:spcAft>
                <a:spcPts val="300"/>
              </a:spcAft>
              <a:buFont typeface="Wingdings" panose="05000000000000000000" pitchFamily="2" charset="2"/>
              <a:buChar char="Ø"/>
            </a:pPr>
            <a:r>
              <a:rPr lang="en-US" altLang="zh-TW" sz="2000" dirty="0"/>
              <a:t>LED</a:t>
            </a:r>
            <a:r>
              <a:rPr lang="zh-TW" altLang="en-US" sz="2000" dirty="0"/>
              <a:t>面板</a:t>
            </a:r>
            <a:r>
              <a:rPr lang="en-US" altLang="zh-TW" sz="2000" dirty="0"/>
              <a:t>(</a:t>
            </a:r>
            <a:r>
              <a:rPr lang="zh-TW" altLang="en-US" sz="2000" dirty="0"/>
              <a:t>用於顯示資訊</a:t>
            </a:r>
            <a:r>
              <a:rPr lang="en-US" altLang="zh-TW" sz="2000" dirty="0"/>
              <a:t>)</a:t>
            </a:r>
          </a:p>
          <a:p>
            <a:pPr marL="468630" lvl="2" indent="-285750">
              <a:lnSpc>
                <a:spcPct val="125000"/>
              </a:lnSpc>
              <a:spcBef>
                <a:spcPts val="300"/>
              </a:spcBef>
              <a:spcAft>
                <a:spcPts val="300"/>
              </a:spcAft>
              <a:buFont typeface="Arial" panose="020B0604020202020204" pitchFamily="34" charset="0"/>
              <a:buChar char="•"/>
            </a:pPr>
            <a:r>
              <a:rPr lang="zh-TW" altLang="en-US" sz="1800" dirty="0"/>
              <a:t>長：</a:t>
            </a:r>
            <a:r>
              <a:rPr lang="en-US" altLang="zh-TW" sz="1800" dirty="0"/>
              <a:t>45.35</a:t>
            </a:r>
            <a:r>
              <a:rPr lang="zh-TW" altLang="en-US" sz="1800" dirty="0"/>
              <a:t>英吋，寬：</a:t>
            </a:r>
            <a:r>
              <a:rPr lang="en-US" altLang="zh-TW" sz="1800" dirty="0"/>
              <a:t>10.08</a:t>
            </a:r>
            <a:r>
              <a:rPr lang="zh-TW" altLang="en-US" sz="1800" dirty="0"/>
              <a:t>英吋，放置在自動駕駛汽車頂部</a:t>
            </a:r>
            <a:endParaRPr lang="en-US" altLang="zh-TW" sz="1800" dirty="0"/>
          </a:p>
          <a:p>
            <a:pPr marL="468630" lvl="2" indent="-285750">
              <a:lnSpc>
                <a:spcPct val="125000"/>
              </a:lnSpc>
              <a:spcBef>
                <a:spcPts val="300"/>
              </a:spcBef>
              <a:spcAft>
                <a:spcPts val="300"/>
              </a:spcAft>
              <a:buFont typeface="Arial" panose="020B0604020202020204" pitchFamily="34" charset="0"/>
              <a:buChar char="•"/>
            </a:pPr>
            <a:r>
              <a:rPr lang="zh-TW" altLang="en-US" sz="1800" dirty="0"/>
              <a:t>由</a:t>
            </a:r>
            <a:r>
              <a:rPr lang="en-US" altLang="zh-TW" sz="1800" dirty="0"/>
              <a:t>16</a:t>
            </a:r>
            <a:r>
              <a:rPr lang="zh-TW" altLang="en-US" sz="1800" dirty="0"/>
              <a:t>個按鍵的遙控器控制，顯示</a:t>
            </a:r>
            <a:r>
              <a:rPr lang="en-US" altLang="zh-TW" sz="1800" dirty="0"/>
              <a:t>16</a:t>
            </a:r>
            <a:r>
              <a:rPr lang="zh-TW" altLang="en-US" sz="1800" dirty="0"/>
              <a:t>種不同的介面</a:t>
            </a:r>
            <a:endParaRPr lang="en-US" altLang="zh-TW" sz="1800" dirty="0"/>
          </a:p>
        </p:txBody>
      </p:sp>
      <p:pic>
        <p:nvPicPr>
          <p:cNvPr id="5" name="圖片 4">
            <a:extLst>
              <a:ext uri="{FF2B5EF4-FFF2-40B4-BE49-F238E27FC236}">
                <a16:creationId xmlns:a16="http://schemas.microsoft.com/office/drawing/2014/main" id="{55F61FF0-93F9-47F1-8C82-89EC38A42BED}"/>
              </a:ext>
            </a:extLst>
          </p:cNvPr>
          <p:cNvPicPr>
            <a:picLocks noChangeAspect="1"/>
          </p:cNvPicPr>
          <p:nvPr/>
        </p:nvPicPr>
        <p:blipFill>
          <a:blip r:embed="rId3"/>
          <a:stretch>
            <a:fillRect/>
          </a:stretch>
        </p:blipFill>
        <p:spPr>
          <a:xfrm>
            <a:off x="4767572" y="0"/>
            <a:ext cx="7424428" cy="2556396"/>
          </a:xfrm>
          <a:prstGeom prst="rect">
            <a:avLst/>
          </a:prstGeom>
        </p:spPr>
      </p:pic>
    </p:spTree>
    <p:extLst>
      <p:ext uri="{BB962C8B-B14F-4D97-AF65-F5344CB8AC3E}">
        <p14:creationId xmlns:p14="http://schemas.microsoft.com/office/powerpoint/2010/main" val="23395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介面設計</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a:xfrm>
            <a:off x="1097280" y="1748466"/>
            <a:ext cx="10058400" cy="4023360"/>
          </a:xfrm>
        </p:spPr>
        <p:txBody>
          <a:bodyPr/>
          <a:lstStyle/>
          <a:p>
            <a:pPr>
              <a:lnSpc>
                <a:spcPct val="125000"/>
              </a:lnSpc>
              <a:spcBef>
                <a:spcPts val="300"/>
              </a:spcBef>
              <a:spcAft>
                <a:spcPts val="300"/>
              </a:spcAft>
              <a:buFont typeface="Wingdings" panose="05000000000000000000" pitchFamily="2" charset="2"/>
              <a:buChar char="Ø"/>
            </a:pPr>
            <a:r>
              <a:rPr lang="zh-TW" altLang="en-US" dirty="0"/>
              <a:t>第一階段：</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三種介面：</a:t>
            </a:r>
            <a:endParaRPr lang="en-US" altLang="zh-TW" dirty="0"/>
          </a:p>
          <a:p>
            <a:pPr lvl="2">
              <a:lnSpc>
                <a:spcPct val="125000"/>
              </a:lnSpc>
              <a:spcBef>
                <a:spcPts val="300"/>
              </a:spcBef>
              <a:spcAft>
                <a:spcPts val="300"/>
              </a:spcAft>
              <a:buFont typeface="Wingdings" panose="05000000000000000000" pitchFamily="2" charset="2"/>
              <a:buChar char="ü"/>
            </a:pPr>
            <a:r>
              <a:rPr lang="zh-TW" altLang="en-US" sz="1600" dirty="0"/>
              <a:t>文字：告訴行人自動駕駛汽車目前及未來的狀況。</a:t>
            </a:r>
            <a:endParaRPr lang="en-US" altLang="zh-TW" sz="1600" dirty="0"/>
          </a:p>
          <a:p>
            <a:pPr lvl="2">
              <a:lnSpc>
                <a:spcPct val="125000"/>
              </a:lnSpc>
              <a:spcBef>
                <a:spcPts val="300"/>
              </a:spcBef>
              <a:spcAft>
                <a:spcPts val="300"/>
              </a:spcAft>
              <a:buFont typeface="Wingdings" panose="05000000000000000000" pitchFamily="2" charset="2"/>
              <a:buChar char="ü"/>
            </a:pPr>
            <a:r>
              <a:rPr lang="zh-TW" altLang="en-US" sz="1600" dirty="0"/>
              <a:t>標誌：基於道路交通管理標誌統一守則</a:t>
            </a:r>
            <a:r>
              <a:rPr lang="en-US" altLang="zh-TW" sz="1600" dirty="0"/>
              <a:t>(MUTCD, 2012)</a:t>
            </a:r>
            <a:r>
              <a:rPr lang="zh-TW" altLang="en-US" sz="1600" dirty="0"/>
              <a:t>的標準符號，建議行人過不過馬路</a:t>
            </a: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endParaRPr lang="en-US" altLang="zh-TW" sz="1600" dirty="0"/>
          </a:p>
          <a:p>
            <a:pPr lvl="2">
              <a:lnSpc>
                <a:spcPct val="125000"/>
              </a:lnSpc>
              <a:spcBef>
                <a:spcPts val="300"/>
              </a:spcBef>
              <a:spcAft>
                <a:spcPts val="300"/>
              </a:spcAft>
              <a:buFont typeface="Wingdings" panose="05000000000000000000" pitchFamily="2" charset="2"/>
              <a:buChar char="ü"/>
            </a:pPr>
            <a:r>
              <a:rPr lang="zh-TW" altLang="en-US" sz="1600" dirty="0"/>
              <a:t>動畫眼睛</a:t>
            </a:r>
            <a:r>
              <a:rPr lang="en-US" altLang="zh-TW" sz="1600" dirty="0"/>
              <a:t>(Chang et al., 2017)</a:t>
            </a:r>
            <a:r>
              <a:rPr lang="zh-TW" altLang="en-US" sz="1600" dirty="0"/>
              <a:t>：</a:t>
            </a:r>
            <a:endParaRPr lang="en-US" altLang="zh-TW" sz="1600" dirty="0"/>
          </a:p>
          <a:p>
            <a:pPr marL="384048" lvl="2" indent="0">
              <a:lnSpc>
                <a:spcPct val="125000"/>
              </a:lnSpc>
              <a:spcBef>
                <a:spcPts val="300"/>
              </a:spcBef>
              <a:spcAft>
                <a:spcPts val="300"/>
              </a:spcAft>
              <a:buNone/>
            </a:pPr>
            <a:endParaRPr lang="zh-TW" altLang="en-US" dirty="0"/>
          </a:p>
        </p:txBody>
      </p:sp>
      <p:graphicFrame>
        <p:nvGraphicFramePr>
          <p:cNvPr id="4" name="表格 4">
            <a:extLst>
              <a:ext uri="{FF2B5EF4-FFF2-40B4-BE49-F238E27FC236}">
                <a16:creationId xmlns:a16="http://schemas.microsoft.com/office/drawing/2014/main" id="{ADC54689-8C04-48B4-92EE-F8E864100E7C}"/>
              </a:ext>
            </a:extLst>
          </p:cNvPr>
          <p:cNvGraphicFramePr>
            <a:graphicFrameLocks noGrp="1"/>
          </p:cNvGraphicFramePr>
          <p:nvPr>
            <p:extLst>
              <p:ext uri="{D42A27DB-BD31-4B8C-83A1-F6EECF244321}">
                <p14:modId xmlns:p14="http://schemas.microsoft.com/office/powerpoint/2010/main" val="1748496713"/>
              </p:ext>
            </p:extLst>
          </p:nvPr>
        </p:nvGraphicFramePr>
        <p:xfrm>
          <a:off x="6096000" y="1086174"/>
          <a:ext cx="5551998" cy="1450758"/>
        </p:xfrm>
        <a:graphic>
          <a:graphicData uri="http://schemas.openxmlformats.org/drawingml/2006/table">
            <a:tbl>
              <a:tblPr firstRow="1" bandRow="1">
                <a:tableStyleId>{00A15C55-8517-42AA-B614-E9B94910E393}</a:tableStyleId>
              </a:tblPr>
              <a:tblGrid>
                <a:gridCol w="860192">
                  <a:extLst>
                    <a:ext uri="{9D8B030D-6E8A-4147-A177-3AD203B41FA5}">
                      <a16:colId xmlns:a16="http://schemas.microsoft.com/office/drawing/2014/main" val="1523141917"/>
                    </a:ext>
                  </a:extLst>
                </a:gridCol>
                <a:gridCol w="2458847">
                  <a:extLst>
                    <a:ext uri="{9D8B030D-6E8A-4147-A177-3AD203B41FA5}">
                      <a16:colId xmlns:a16="http://schemas.microsoft.com/office/drawing/2014/main" val="4255677228"/>
                    </a:ext>
                  </a:extLst>
                </a:gridCol>
                <a:gridCol w="2232959">
                  <a:extLst>
                    <a:ext uri="{9D8B030D-6E8A-4147-A177-3AD203B41FA5}">
                      <a16:colId xmlns:a16="http://schemas.microsoft.com/office/drawing/2014/main" val="2937311178"/>
                    </a:ext>
                  </a:extLst>
                </a:gridCol>
              </a:tblGrid>
              <a:tr h="725379">
                <a:tc>
                  <a:txBody>
                    <a:bodyPr/>
                    <a:lstStyle/>
                    <a:p>
                      <a:pPr algn="ctr"/>
                      <a:r>
                        <a:rPr lang="zh-TW" altLang="en-US" b="0" dirty="0">
                          <a:solidFill>
                            <a:schemeClr val="tx1"/>
                          </a:solidFill>
                        </a:rPr>
                        <a:t>目前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74637"/>
                  </a:ext>
                </a:extLst>
              </a:tr>
              <a:tr h="725379">
                <a:tc>
                  <a:txBody>
                    <a:bodyPr/>
                    <a:lstStyle/>
                    <a:p>
                      <a:pPr algn="ctr"/>
                      <a:r>
                        <a:rPr lang="zh-TW" altLang="en-US" dirty="0"/>
                        <a:t>未來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091628"/>
                  </a:ext>
                </a:extLst>
              </a:tr>
            </a:tbl>
          </a:graphicData>
        </a:graphic>
      </p:graphicFrame>
      <p:pic>
        <p:nvPicPr>
          <p:cNvPr id="8" name="圖片 7" descr="一張含有 文字, 美工圖案 的圖片&#10;&#10;自動產生的描述">
            <a:extLst>
              <a:ext uri="{FF2B5EF4-FFF2-40B4-BE49-F238E27FC236}">
                <a16:creationId xmlns:a16="http://schemas.microsoft.com/office/drawing/2014/main" id="{206AE5A9-2AFC-4EF2-8E9C-BA4A40B6D73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056136" y="1188628"/>
            <a:ext cx="2160000" cy="540000"/>
          </a:xfrm>
          <a:prstGeom prst="rect">
            <a:avLst/>
          </a:prstGeom>
        </p:spPr>
      </p:pic>
      <p:pic>
        <p:nvPicPr>
          <p:cNvPr id="12" name="圖片 11">
            <a:extLst>
              <a:ext uri="{FF2B5EF4-FFF2-40B4-BE49-F238E27FC236}">
                <a16:creationId xmlns:a16="http://schemas.microsoft.com/office/drawing/2014/main" id="{6DA96186-5174-4EF6-AF41-DBE35D8BB724}"/>
              </a:ext>
            </a:extLst>
          </p:cNvPr>
          <p:cNvPicPr>
            <a:picLocks/>
          </p:cNvPicPr>
          <p:nvPr/>
        </p:nvPicPr>
        <p:blipFill>
          <a:blip r:embed="rId4"/>
          <a:stretch>
            <a:fillRect/>
          </a:stretch>
        </p:blipFill>
        <p:spPr>
          <a:xfrm>
            <a:off x="9448241" y="1188628"/>
            <a:ext cx="2160000" cy="540000"/>
          </a:xfrm>
          <a:prstGeom prst="rect">
            <a:avLst/>
          </a:prstGeom>
        </p:spPr>
      </p:pic>
      <p:pic>
        <p:nvPicPr>
          <p:cNvPr id="14" name="圖片 13">
            <a:extLst>
              <a:ext uri="{FF2B5EF4-FFF2-40B4-BE49-F238E27FC236}">
                <a16:creationId xmlns:a16="http://schemas.microsoft.com/office/drawing/2014/main" id="{D472DF30-49FC-4154-968D-B003304B259A}"/>
              </a:ext>
            </a:extLst>
          </p:cNvPr>
          <p:cNvPicPr>
            <a:picLocks/>
          </p:cNvPicPr>
          <p:nvPr/>
        </p:nvPicPr>
        <p:blipFill>
          <a:blip r:embed="rId5"/>
          <a:stretch>
            <a:fillRect/>
          </a:stretch>
        </p:blipFill>
        <p:spPr>
          <a:xfrm>
            <a:off x="7056136" y="1915909"/>
            <a:ext cx="2160000" cy="540000"/>
          </a:xfrm>
          <a:prstGeom prst="rect">
            <a:avLst/>
          </a:prstGeom>
        </p:spPr>
      </p:pic>
      <p:pic>
        <p:nvPicPr>
          <p:cNvPr id="16" name="圖片 15">
            <a:extLst>
              <a:ext uri="{FF2B5EF4-FFF2-40B4-BE49-F238E27FC236}">
                <a16:creationId xmlns:a16="http://schemas.microsoft.com/office/drawing/2014/main" id="{C8A82189-4DF6-4D05-8F86-B0AC7EC3C76F}"/>
              </a:ext>
            </a:extLst>
          </p:cNvPr>
          <p:cNvPicPr>
            <a:picLocks/>
          </p:cNvPicPr>
          <p:nvPr/>
        </p:nvPicPr>
        <p:blipFill>
          <a:blip r:embed="rId6"/>
          <a:stretch>
            <a:fillRect/>
          </a:stretch>
        </p:blipFill>
        <p:spPr>
          <a:xfrm>
            <a:off x="9448241" y="1915909"/>
            <a:ext cx="2160000" cy="540000"/>
          </a:xfrm>
          <a:prstGeom prst="rect">
            <a:avLst/>
          </a:prstGeom>
        </p:spPr>
      </p:pic>
      <p:graphicFrame>
        <p:nvGraphicFramePr>
          <p:cNvPr id="17" name="表格 4">
            <a:extLst>
              <a:ext uri="{FF2B5EF4-FFF2-40B4-BE49-F238E27FC236}">
                <a16:creationId xmlns:a16="http://schemas.microsoft.com/office/drawing/2014/main" id="{2849486A-9F25-4296-8D6A-E27829009AA1}"/>
              </a:ext>
            </a:extLst>
          </p:cNvPr>
          <p:cNvGraphicFramePr>
            <a:graphicFrameLocks noGrp="1"/>
          </p:cNvGraphicFramePr>
          <p:nvPr>
            <p:extLst>
              <p:ext uri="{D42A27DB-BD31-4B8C-83A1-F6EECF244321}">
                <p14:modId xmlns:p14="http://schemas.microsoft.com/office/powerpoint/2010/main" val="3095125061"/>
              </p:ext>
            </p:extLst>
          </p:nvPr>
        </p:nvGraphicFramePr>
        <p:xfrm>
          <a:off x="2229678" y="3429000"/>
          <a:ext cx="7132992" cy="1012900"/>
        </p:xfrm>
        <a:graphic>
          <a:graphicData uri="http://schemas.openxmlformats.org/drawingml/2006/table">
            <a:tbl>
              <a:tblPr firstRow="1" bandRow="1">
                <a:tableStyleId>{00A15C55-8517-42AA-B614-E9B94910E393}</a:tableStyleId>
              </a:tblPr>
              <a:tblGrid>
                <a:gridCol w="2377664">
                  <a:extLst>
                    <a:ext uri="{9D8B030D-6E8A-4147-A177-3AD203B41FA5}">
                      <a16:colId xmlns:a16="http://schemas.microsoft.com/office/drawing/2014/main" val="1523141917"/>
                    </a:ext>
                  </a:extLst>
                </a:gridCol>
                <a:gridCol w="2377664">
                  <a:extLst>
                    <a:ext uri="{9D8B030D-6E8A-4147-A177-3AD203B41FA5}">
                      <a16:colId xmlns:a16="http://schemas.microsoft.com/office/drawing/2014/main" val="4255677228"/>
                    </a:ext>
                  </a:extLst>
                </a:gridCol>
                <a:gridCol w="2377664">
                  <a:extLst>
                    <a:ext uri="{9D8B030D-6E8A-4147-A177-3AD203B41FA5}">
                      <a16:colId xmlns:a16="http://schemas.microsoft.com/office/drawing/2014/main" val="2937311178"/>
                    </a:ext>
                  </a:extLst>
                </a:gridCol>
              </a:tblGrid>
              <a:tr h="1012900">
                <a:tc>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74637"/>
                  </a:ext>
                </a:extLst>
              </a:tr>
            </a:tbl>
          </a:graphicData>
        </a:graphic>
      </p:graphicFrame>
      <p:pic>
        <p:nvPicPr>
          <p:cNvPr id="21" name="圖片 20">
            <a:extLst>
              <a:ext uri="{FF2B5EF4-FFF2-40B4-BE49-F238E27FC236}">
                <a16:creationId xmlns:a16="http://schemas.microsoft.com/office/drawing/2014/main" id="{43FCCE05-BFF5-4BEB-BB30-D454BE65570E}"/>
              </a:ext>
            </a:extLst>
          </p:cNvPr>
          <p:cNvPicPr>
            <a:picLocks noChangeAspect="1"/>
          </p:cNvPicPr>
          <p:nvPr/>
        </p:nvPicPr>
        <p:blipFill>
          <a:blip r:embed="rId7"/>
          <a:stretch>
            <a:fillRect/>
          </a:stretch>
        </p:blipFill>
        <p:spPr>
          <a:xfrm>
            <a:off x="4663688" y="3514187"/>
            <a:ext cx="2219635" cy="847843"/>
          </a:xfrm>
          <a:prstGeom prst="rect">
            <a:avLst/>
          </a:prstGeom>
        </p:spPr>
      </p:pic>
      <p:pic>
        <p:nvPicPr>
          <p:cNvPr id="23" name="圖片 22">
            <a:extLst>
              <a:ext uri="{FF2B5EF4-FFF2-40B4-BE49-F238E27FC236}">
                <a16:creationId xmlns:a16="http://schemas.microsoft.com/office/drawing/2014/main" id="{B8D1C0AE-80DD-40D3-BF93-E9C0364CE699}"/>
              </a:ext>
            </a:extLst>
          </p:cNvPr>
          <p:cNvPicPr>
            <a:picLocks noChangeAspect="1"/>
          </p:cNvPicPr>
          <p:nvPr/>
        </p:nvPicPr>
        <p:blipFill>
          <a:blip r:embed="rId8"/>
          <a:stretch>
            <a:fillRect/>
          </a:stretch>
        </p:blipFill>
        <p:spPr>
          <a:xfrm>
            <a:off x="2327340" y="3501699"/>
            <a:ext cx="2238687" cy="866896"/>
          </a:xfrm>
          <a:prstGeom prst="rect">
            <a:avLst/>
          </a:prstGeom>
        </p:spPr>
      </p:pic>
      <p:pic>
        <p:nvPicPr>
          <p:cNvPr id="25" name="圖片 24">
            <a:extLst>
              <a:ext uri="{FF2B5EF4-FFF2-40B4-BE49-F238E27FC236}">
                <a16:creationId xmlns:a16="http://schemas.microsoft.com/office/drawing/2014/main" id="{A18CE24D-AA03-4F7A-B4CE-10A5997C80DA}"/>
              </a:ext>
            </a:extLst>
          </p:cNvPr>
          <p:cNvPicPr>
            <a:picLocks noChangeAspect="1"/>
          </p:cNvPicPr>
          <p:nvPr/>
        </p:nvPicPr>
        <p:blipFill>
          <a:blip r:embed="rId9"/>
          <a:stretch>
            <a:fillRect/>
          </a:stretch>
        </p:blipFill>
        <p:spPr>
          <a:xfrm>
            <a:off x="7072783" y="3663646"/>
            <a:ext cx="2210108" cy="543001"/>
          </a:xfrm>
          <a:prstGeom prst="rect">
            <a:avLst/>
          </a:prstGeom>
        </p:spPr>
      </p:pic>
      <p:graphicFrame>
        <p:nvGraphicFramePr>
          <p:cNvPr id="26" name="表格 4">
            <a:extLst>
              <a:ext uri="{FF2B5EF4-FFF2-40B4-BE49-F238E27FC236}">
                <a16:creationId xmlns:a16="http://schemas.microsoft.com/office/drawing/2014/main" id="{632BB72A-17DD-4B8B-8574-C3ED79A2AB48}"/>
              </a:ext>
            </a:extLst>
          </p:cNvPr>
          <p:cNvGraphicFramePr>
            <a:graphicFrameLocks noGrp="1"/>
          </p:cNvGraphicFramePr>
          <p:nvPr>
            <p:extLst>
              <p:ext uri="{D42A27DB-BD31-4B8C-83A1-F6EECF244321}">
                <p14:modId xmlns:p14="http://schemas.microsoft.com/office/powerpoint/2010/main" val="4044868419"/>
              </p:ext>
            </p:extLst>
          </p:nvPr>
        </p:nvGraphicFramePr>
        <p:xfrm>
          <a:off x="2229678" y="5102832"/>
          <a:ext cx="4755328" cy="668994"/>
        </p:xfrm>
        <a:graphic>
          <a:graphicData uri="http://schemas.openxmlformats.org/drawingml/2006/table">
            <a:tbl>
              <a:tblPr firstRow="1" bandRow="1">
                <a:tableStyleId>{00A15C55-8517-42AA-B614-E9B94910E393}</a:tableStyleId>
              </a:tblPr>
              <a:tblGrid>
                <a:gridCol w="2377664">
                  <a:extLst>
                    <a:ext uri="{9D8B030D-6E8A-4147-A177-3AD203B41FA5}">
                      <a16:colId xmlns:a16="http://schemas.microsoft.com/office/drawing/2014/main" val="1523141917"/>
                    </a:ext>
                  </a:extLst>
                </a:gridCol>
                <a:gridCol w="2377664">
                  <a:extLst>
                    <a:ext uri="{9D8B030D-6E8A-4147-A177-3AD203B41FA5}">
                      <a16:colId xmlns:a16="http://schemas.microsoft.com/office/drawing/2014/main" val="4255677228"/>
                    </a:ext>
                  </a:extLst>
                </a:gridCol>
              </a:tblGrid>
              <a:tr h="668994">
                <a:tc>
                  <a:txBody>
                    <a:bodyPr/>
                    <a:lstStyle/>
                    <a:p>
                      <a:pPr algn="ct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74637"/>
                  </a:ext>
                </a:extLst>
              </a:tr>
            </a:tbl>
          </a:graphicData>
        </a:graphic>
      </p:graphicFrame>
      <p:pic>
        <p:nvPicPr>
          <p:cNvPr id="28" name="圖片 27">
            <a:extLst>
              <a:ext uri="{FF2B5EF4-FFF2-40B4-BE49-F238E27FC236}">
                <a16:creationId xmlns:a16="http://schemas.microsoft.com/office/drawing/2014/main" id="{D03DAD3E-ABFE-4798-BA4F-75C305E50CF6}"/>
              </a:ext>
            </a:extLst>
          </p:cNvPr>
          <p:cNvPicPr>
            <a:picLocks noChangeAspect="1"/>
          </p:cNvPicPr>
          <p:nvPr/>
        </p:nvPicPr>
        <p:blipFill>
          <a:blip r:embed="rId10"/>
          <a:stretch>
            <a:fillRect/>
          </a:stretch>
        </p:blipFill>
        <p:spPr>
          <a:xfrm>
            <a:off x="2298761" y="5171539"/>
            <a:ext cx="2267266" cy="514422"/>
          </a:xfrm>
          <a:prstGeom prst="rect">
            <a:avLst/>
          </a:prstGeom>
        </p:spPr>
      </p:pic>
      <p:pic>
        <p:nvPicPr>
          <p:cNvPr id="30" name="圖片 29">
            <a:extLst>
              <a:ext uri="{FF2B5EF4-FFF2-40B4-BE49-F238E27FC236}">
                <a16:creationId xmlns:a16="http://schemas.microsoft.com/office/drawing/2014/main" id="{060E123E-218C-49C1-A025-523AB735A296}"/>
              </a:ext>
            </a:extLst>
          </p:cNvPr>
          <p:cNvPicPr>
            <a:picLocks noChangeAspect="1"/>
          </p:cNvPicPr>
          <p:nvPr/>
        </p:nvPicPr>
        <p:blipFill>
          <a:blip r:embed="rId11"/>
          <a:stretch>
            <a:fillRect/>
          </a:stretch>
        </p:blipFill>
        <p:spPr>
          <a:xfrm>
            <a:off x="4668240" y="5184881"/>
            <a:ext cx="2229161" cy="504895"/>
          </a:xfrm>
          <a:prstGeom prst="rect">
            <a:avLst/>
          </a:prstGeom>
        </p:spPr>
      </p:pic>
    </p:spTree>
    <p:extLst>
      <p:ext uri="{BB962C8B-B14F-4D97-AF65-F5344CB8AC3E}">
        <p14:creationId xmlns:p14="http://schemas.microsoft.com/office/powerpoint/2010/main" val="337464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7EB8D9-F800-425C-A1B9-FA99CA51624B}"/>
              </a:ext>
            </a:extLst>
          </p:cNvPr>
          <p:cNvSpPr>
            <a:spLocks noGrp="1"/>
          </p:cNvSpPr>
          <p:nvPr>
            <p:ph type="title"/>
          </p:nvPr>
        </p:nvSpPr>
        <p:spPr/>
        <p:txBody>
          <a:bodyPr/>
          <a:lstStyle/>
          <a:p>
            <a:r>
              <a:rPr lang="en-US" altLang="zh-TW" dirty="0"/>
              <a:t>Method-</a:t>
            </a:r>
            <a:r>
              <a:rPr lang="zh-TW" altLang="en-US" dirty="0"/>
              <a:t>顯示的距離點</a:t>
            </a:r>
          </a:p>
        </p:txBody>
      </p:sp>
      <p:sp>
        <p:nvSpPr>
          <p:cNvPr id="3" name="內容版面配置區 2">
            <a:extLst>
              <a:ext uri="{FF2B5EF4-FFF2-40B4-BE49-F238E27FC236}">
                <a16:creationId xmlns:a16="http://schemas.microsoft.com/office/drawing/2014/main" id="{A463C75B-B121-4716-9B0B-ECB4A3338C31}"/>
              </a:ext>
            </a:extLst>
          </p:cNvPr>
          <p:cNvSpPr>
            <a:spLocks noGrp="1"/>
          </p:cNvSpPr>
          <p:nvPr>
            <p:ph idx="1"/>
          </p:nvPr>
        </p:nvSpPr>
        <p:spPr/>
        <p:txBody>
          <a:bodyPr>
            <a:normAutofit lnSpcReduction="10000"/>
          </a:bodyPr>
          <a:lstStyle/>
          <a:p>
            <a:pPr>
              <a:lnSpc>
                <a:spcPct val="125000"/>
              </a:lnSpc>
              <a:spcBef>
                <a:spcPts val="300"/>
              </a:spcBef>
              <a:spcAft>
                <a:spcPts val="300"/>
              </a:spcAft>
              <a:buFont typeface="Wingdings" panose="05000000000000000000" pitchFamily="2" charset="2"/>
              <a:buChar char="Ø"/>
            </a:pPr>
            <a:r>
              <a:rPr lang="zh-TW" altLang="en-US" dirty="0"/>
              <a:t>三個點：</a:t>
            </a:r>
            <a:endParaRPr lang="en-US" altLang="zh-TW" dirty="0"/>
          </a:p>
          <a:p>
            <a:pPr lvl="1">
              <a:lnSpc>
                <a:spcPct val="125000"/>
              </a:lnSpc>
              <a:spcBef>
                <a:spcPts val="300"/>
              </a:spcBef>
              <a:spcAft>
                <a:spcPts val="300"/>
              </a:spcAft>
              <a:buFont typeface="Arial" panose="020B0604020202020204" pitchFamily="34" charset="0"/>
              <a:buChar char="•"/>
            </a:pPr>
            <a:r>
              <a:rPr lang="zh-TW" altLang="en-US" dirty="0"/>
              <a:t>起點：行人看到車子並感知到的點</a:t>
            </a:r>
            <a:endParaRPr lang="en-US" altLang="zh-TW" dirty="0"/>
          </a:p>
          <a:p>
            <a:pPr lvl="2">
              <a:lnSpc>
                <a:spcPct val="125000"/>
              </a:lnSpc>
              <a:spcBef>
                <a:spcPts val="300"/>
              </a:spcBef>
              <a:spcAft>
                <a:spcPts val="300"/>
              </a:spcAft>
              <a:buFont typeface="Wingdings" panose="05000000000000000000" pitchFamily="2" charset="2"/>
              <a:buChar char="ü"/>
            </a:pPr>
            <a:r>
              <a:rPr lang="zh-TW" altLang="en-US" sz="1600" dirty="0"/>
              <a:t>根據</a:t>
            </a:r>
            <a:r>
              <a:rPr lang="zh-TW" altLang="en-US" sz="1600" b="0" i="0" dirty="0">
                <a:solidFill>
                  <a:srgbClr val="202124"/>
                </a:solidFill>
                <a:effectLst/>
                <a:latin typeface="arial" panose="020B0604020202020204" pitchFamily="34" charset="0"/>
              </a:rPr>
              <a:t>美國國家公路與運輸官員協會</a:t>
            </a:r>
            <a:r>
              <a:rPr lang="en-US" altLang="zh-TW" sz="1600" b="0" i="0" dirty="0">
                <a:solidFill>
                  <a:srgbClr val="202124"/>
                </a:solidFill>
                <a:effectLst/>
                <a:latin typeface="arial" panose="020B0604020202020204" pitchFamily="34" charset="0"/>
              </a:rPr>
              <a:t>(American Association of State Highway and Transportation Officials, AASHTO)</a:t>
            </a:r>
            <a:r>
              <a:rPr lang="zh-TW" altLang="en-US" sz="1600" b="0" i="0" dirty="0">
                <a:solidFill>
                  <a:srgbClr val="202124"/>
                </a:solidFill>
                <a:effectLst/>
                <a:latin typeface="arial" panose="020B0604020202020204" pitchFamily="34" charset="0"/>
              </a:rPr>
              <a:t>的標準，行人感知的反應時間為</a:t>
            </a:r>
            <a:r>
              <a:rPr lang="en-US" altLang="zh-TW" sz="1600" b="0" i="0" dirty="0">
                <a:solidFill>
                  <a:srgbClr val="202124"/>
                </a:solidFill>
                <a:effectLst/>
                <a:latin typeface="arial" panose="020B0604020202020204" pitchFamily="34" charset="0"/>
              </a:rPr>
              <a:t>2.5</a:t>
            </a:r>
            <a:r>
              <a:rPr lang="zh-TW" altLang="en-US" sz="1600" b="0" i="0" dirty="0">
                <a:solidFill>
                  <a:srgbClr val="202124"/>
                </a:solidFill>
                <a:effectLst/>
                <a:latin typeface="arial" panose="020B0604020202020204" pitchFamily="34" charset="0"/>
              </a:rPr>
              <a:t>秒</a:t>
            </a:r>
            <a:r>
              <a:rPr lang="en-US" altLang="zh-TW" sz="1600" b="0" i="0" dirty="0">
                <a:solidFill>
                  <a:srgbClr val="202124"/>
                </a:solidFill>
                <a:effectLst/>
                <a:latin typeface="arial" panose="020B0604020202020204" pitchFamily="34" charset="0"/>
              </a:rPr>
              <a:t>(Scott et al., 2012)</a:t>
            </a:r>
            <a:r>
              <a:rPr lang="zh-TW" altLang="en-US" sz="1600" b="0" i="0" dirty="0">
                <a:solidFill>
                  <a:srgbClr val="202124"/>
                </a:solidFill>
                <a:effectLst/>
                <a:latin typeface="arial" panose="020B0604020202020204" pitchFamily="34" charset="0"/>
              </a:rPr>
              <a:t>。</a:t>
            </a:r>
            <a:endParaRPr lang="en-US" altLang="zh-TW" sz="1600" b="0" i="0" dirty="0">
              <a:solidFill>
                <a:srgbClr val="202124"/>
              </a:solidFill>
              <a:effectLst/>
              <a:latin typeface="arial" panose="020B0604020202020204" pitchFamily="34" charset="0"/>
            </a:endParaRPr>
          </a:p>
          <a:p>
            <a:pPr lvl="2">
              <a:lnSpc>
                <a:spcPct val="125000"/>
              </a:lnSpc>
              <a:spcBef>
                <a:spcPts val="300"/>
              </a:spcBef>
              <a:spcAft>
                <a:spcPts val="300"/>
              </a:spcAft>
              <a:buFont typeface="Wingdings" panose="05000000000000000000" pitchFamily="2" charset="2"/>
              <a:buChar char="ü"/>
            </a:pPr>
            <a:r>
              <a:rPr lang="zh-TW" altLang="en-US" sz="1600" dirty="0">
                <a:solidFill>
                  <a:srgbClr val="202124"/>
                </a:solidFill>
                <a:latin typeface="arial" panose="020B0604020202020204" pitchFamily="34" charset="0"/>
              </a:rPr>
              <a:t>考慮到行人的臨界間隙約為</a:t>
            </a:r>
            <a:r>
              <a:rPr lang="en-US" altLang="zh-TW" sz="1600" dirty="0">
                <a:solidFill>
                  <a:srgbClr val="202124"/>
                </a:solidFill>
                <a:latin typeface="arial" panose="020B0604020202020204" pitchFamily="34" charset="0"/>
              </a:rPr>
              <a:t>7</a:t>
            </a:r>
            <a:r>
              <a:rPr lang="zh-TW" altLang="en-US" sz="1600" dirty="0">
                <a:solidFill>
                  <a:srgbClr val="202124"/>
                </a:solidFill>
                <a:latin typeface="arial" panose="020B0604020202020204" pitchFamily="34" charset="0"/>
              </a:rPr>
              <a:t>秒</a:t>
            </a:r>
            <a:r>
              <a:rPr lang="en-US" altLang="zh-TW" sz="1600" dirty="0">
                <a:solidFill>
                  <a:srgbClr val="202124"/>
                </a:solidFill>
                <a:latin typeface="arial" panose="020B0604020202020204" pitchFamily="34" charset="0"/>
              </a:rPr>
              <a:t>(Highway Capacity Manual, 2010)</a:t>
            </a:r>
            <a:r>
              <a:rPr lang="zh-TW" altLang="en-US" sz="1600" dirty="0">
                <a:solidFill>
                  <a:srgbClr val="202124"/>
                </a:solidFill>
                <a:latin typeface="arial" panose="020B0604020202020204" pitchFamily="34" charset="0"/>
              </a:rPr>
              <a:t>、</a:t>
            </a:r>
            <a:r>
              <a:rPr lang="en-US" altLang="zh-TW" sz="1600" dirty="0">
                <a:solidFill>
                  <a:srgbClr val="202124"/>
                </a:solidFill>
                <a:latin typeface="arial" panose="020B0604020202020204" pitchFamily="34" charset="0"/>
              </a:rPr>
              <a:t>2.5</a:t>
            </a:r>
            <a:r>
              <a:rPr lang="zh-TW" altLang="en-US" sz="1600" dirty="0">
                <a:solidFill>
                  <a:srgbClr val="202124"/>
                </a:solidFill>
                <a:latin typeface="arial" panose="020B0604020202020204" pitchFamily="34" charset="0"/>
              </a:rPr>
              <a:t>秒的反應時間和車速</a:t>
            </a:r>
            <a:r>
              <a:rPr lang="en-US" altLang="zh-TW" sz="1600" dirty="0">
                <a:solidFill>
                  <a:srgbClr val="202124"/>
                </a:solidFill>
                <a:latin typeface="arial" panose="020B0604020202020204" pitchFamily="34" charset="0"/>
              </a:rPr>
              <a:t>(15</a:t>
            </a:r>
            <a:r>
              <a:rPr lang="zh-TW" altLang="en-US" sz="1600" dirty="0">
                <a:solidFill>
                  <a:srgbClr val="202124"/>
                </a:solidFill>
                <a:latin typeface="arial" panose="020B0604020202020204" pitchFamily="34" charset="0"/>
              </a:rPr>
              <a:t>英里</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小時</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，起點應設置於距離行人穿越道</a:t>
            </a:r>
            <a:r>
              <a:rPr lang="en-US" altLang="zh-TW" sz="1600" dirty="0">
                <a:solidFill>
                  <a:srgbClr val="202124"/>
                </a:solidFill>
                <a:latin typeface="arial" panose="020B0604020202020204" pitchFamily="34" charset="0"/>
              </a:rPr>
              <a:t>63.7</a:t>
            </a:r>
            <a:r>
              <a:rPr lang="zh-TW" altLang="en-US" sz="1600" dirty="0">
                <a:solidFill>
                  <a:srgbClr val="202124"/>
                </a:solidFill>
                <a:latin typeface="arial" panose="020B0604020202020204" pitchFamily="34" charset="0"/>
              </a:rPr>
              <a:t>公尺</a:t>
            </a:r>
            <a:r>
              <a:rPr lang="en-US" altLang="zh-TW" sz="1600" dirty="0">
                <a:solidFill>
                  <a:srgbClr val="202124"/>
                </a:solidFill>
                <a:latin typeface="arial" panose="020B0604020202020204" pitchFamily="34" charset="0"/>
              </a:rPr>
              <a:t>(209</a:t>
            </a:r>
            <a:r>
              <a:rPr lang="zh-TW" altLang="en-US" sz="1600" dirty="0">
                <a:solidFill>
                  <a:srgbClr val="202124"/>
                </a:solidFill>
                <a:latin typeface="arial" panose="020B0604020202020204" pitchFamily="34" charset="0"/>
              </a:rPr>
              <a:t>英尺</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的地方</a:t>
            </a:r>
            <a:endParaRPr lang="en-US" altLang="zh-TW" sz="1600" dirty="0"/>
          </a:p>
          <a:p>
            <a:pPr lvl="1">
              <a:lnSpc>
                <a:spcPct val="125000"/>
              </a:lnSpc>
              <a:spcBef>
                <a:spcPts val="300"/>
              </a:spcBef>
              <a:spcAft>
                <a:spcPts val="300"/>
              </a:spcAft>
              <a:buFont typeface="Arial" panose="020B0604020202020204" pitchFamily="34" charset="0"/>
              <a:buChar char="•"/>
            </a:pPr>
            <a:r>
              <a:rPr lang="zh-TW" altLang="en-US" dirty="0"/>
              <a:t>減速點：車輛需要開始減速的點</a:t>
            </a:r>
            <a:endParaRPr lang="en-US" altLang="zh-TW" dirty="0"/>
          </a:p>
          <a:p>
            <a:pPr lvl="2">
              <a:lnSpc>
                <a:spcPct val="125000"/>
              </a:lnSpc>
              <a:spcBef>
                <a:spcPts val="300"/>
              </a:spcBef>
              <a:spcAft>
                <a:spcPts val="300"/>
              </a:spcAft>
              <a:buFont typeface="Wingdings" panose="05000000000000000000" pitchFamily="2" charset="2"/>
              <a:buChar char="ü"/>
            </a:pPr>
            <a:r>
              <a:rPr lang="zh-TW" altLang="en-US" sz="1600" dirty="0">
                <a:solidFill>
                  <a:srgbClr val="202124"/>
                </a:solidFill>
                <a:latin typeface="arial" panose="020B0604020202020204" pitchFamily="34" charset="0"/>
              </a:rPr>
              <a:t>考慮到行人的臨界間隙約為</a:t>
            </a:r>
            <a:r>
              <a:rPr lang="en-US" altLang="zh-TW" sz="1600" dirty="0">
                <a:solidFill>
                  <a:srgbClr val="202124"/>
                </a:solidFill>
                <a:latin typeface="arial" panose="020B0604020202020204" pitchFamily="34" charset="0"/>
              </a:rPr>
              <a:t>7</a:t>
            </a:r>
            <a:r>
              <a:rPr lang="zh-TW" altLang="en-US" sz="1600" dirty="0">
                <a:solidFill>
                  <a:srgbClr val="202124"/>
                </a:solidFill>
                <a:latin typeface="arial" panose="020B0604020202020204" pitchFamily="34" charset="0"/>
              </a:rPr>
              <a:t>秒</a:t>
            </a:r>
            <a:r>
              <a:rPr lang="en-US" altLang="zh-TW" sz="1600" dirty="0">
                <a:solidFill>
                  <a:srgbClr val="202124"/>
                </a:solidFill>
                <a:latin typeface="arial" panose="020B0604020202020204" pitchFamily="34" charset="0"/>
              </a:rPr>
              <a:t>(Highway Capacity Manual, 2010)</a:t>
            </a:r>
            <a:r>
              <a:rPr lang="zh-TW" altLang="en-US" sz="1600" dirty="0">
                <a:solidFill>
                  <a:srgbClr val="202124"/>
                </a:solidFill>
                <a:latin typeface="arial" panose="020B0604020202020204" pitchFamily="34" charset="0"/>
              </a:rPr>
              <a:t>及車速</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最快是</a:t>
            </a:r>
            <a:r>
              <a:rPr lang="en-US" altLang="zh-TW" sz="1600" dirty="0">
                <a:solidFill>
                  <a:srgbClr val="202124"/>
                </a:solidFill>
                <a:latin typeface="arial" panose="020B0604020202020204" pitchFamily="34" charset="0"/>
              </a:rPr>
              <a:t>15</a:t>
            </a:r>
            <a:r>
              <a:rPr lang="zh-TW" altLang="en-US" sz="1600" dirty="0">
                <a:solidFill>
                  <a:srgbClr val="202124"/>
                </a:solidFill>
                <a:latin typeface="arial" panose="020B0604020202020204" pitchFamily="34" charset="0"/>
              </a:rPr>
              <a:t>英里</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小時</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，應將此點設置於距離行人穿越道</a:t>
            </a:r>
            <a:r>
              <a:rPr lang="en-US" altLang="zh-TW" sz="1600" dirty="0">
                <a:solidFill>
                  <a:srgbClr val="202124"/>
                </a:solidFill>
                <a:latin typeface="arial" panose="020B0604020202020204" pitchFamily="34" charset="0"/>
              </a:rPr>
              <a:t>46.9</a:t>
            </a:r>
            <a:r>
              <a:rPr lang="zh-TW" altLang="en-US" sz="1600" dirty="0">
                <a:solidFill>
                  <a:srgbClr val="202124"/>
                </a:solidFill>
                <a:latin typeface="arial" panose="020B0604020202020204" pitchFamily="34" charset="0"/>
              </a:rPr>
              <a:t>公尺</a:t>
            </a:r>
            <a:r>
              <a:rPr lang="en-US" altLang="zh-TW" sz="1600" dirty="0">
                <a:solidFill>
                  <a:srgbClr val="202124"/>
                </a:solidFill>
                <a:latin typeface="arial" panose="020B0604020202020204" pitchFamily="34" charset="0"/>
              </a:rPr>
              <a:t>(154</a:t>
            </a:r>
            <a:r>
              <a:rPr lang="zh-TW" altLang="en-US" sz="1600" dirty="0">
                <a:solidFill>
                  <a:srgbClr val="202124"/>
                </a:solidFill>
                <a:latin typeface="arial" panose="020B0604020202020204" pitchFamily="34" charset="0"/>
              </a:rPr>
              <a:t>英尺</a:t>
            </a:r>
            <a:r>
              <a:rPr lang="en-US" altLang="zh-TW" sz="1600" dirty="0">
                <a:solidFill>
                  <a:srgbClr val="202124"/>
                </a:solidFill>
                <a:latin typeface="arial" panose="020B0604020202020204" pitchFamily="34" charset="0"/>
              </a:rPr>
              <a:t>)</a:t>
            </a:r>
            <a:r>
              <a:rPr lang="zh-TW" altLang="en-US" sz="1600" dirty="0">
                <a:solidFill>
                  <a:srgbClr val="202124"/>
                </a:solidFill>
                <a:latin typeface="arial" panose="020B0604020202020204" pitchFamily="34" charset="0"/>
              </a:rPr>
              <a:t>的地方</a:t>
            </a:r>
            <a:endParaRPr lang="en-US" altLang="zh-TW" sz="1600" dirty="0"/>
          </a:p>
          <a:p>
            <a:pPr lvl="1">
              <a:lnSpc>
                <a:spcPct val="125000"/>
              </a:lnSpc>
              <a:spcBef>
                <a:spcPts val="300"/>
              </a:spcBef>
              <a:spcAft>
                <a:spcPts val="300"/>
              </a:spcAft>
              <a:buFont typeface="Arial" panose="020B0604020202020204" pitchFamily="34" charset="0"/>
              <a:buChar char="•"/>
            </a:pPr>
            <a:r>
              <a:rPr lang="zh-TW" altLang="en-US" dirty="0"/>
              <a:t>停止點：車輛完全停止的點</a:t>
            </a:r>
            <a:endParaRPr lang="en-US" altLang="zh-TW" dirty="0"/>
          </a:p>
          <a:p>
            <a:pPr lvl="2">
              <a:lnSpc>
                <a:spcPct val="125000"/>
              </a:lnSpc>
              <a:spcBef>
                <a:spcPts val="300"/>
              </a:spcBef>
              <a:spcAft>
                <a:spcPts val="300"/>
              </a:spcAft>
              <a:buFont typeface="Wingdings" panose="05000000000000000000" pitchFamily="2" charset="2"/>
              <a:buChar char="ü"/>
            </a:pPr>
            <a:r>
              <a:rPr lang="zh-TW" altLang="en-US" sz="1600" dirty="0">
                <a:solidFill>
                  <a:srgbClr val="202124"/>
                </a:solidFill>
                <a:latin typeface="arial" panose="020B0604020202020204" pitchFamily="34" charset="0"/>
              </a:rPr>
              <a:t>根據</a:t>
            </a:r>
            <a:r>
              <a:rPr lang="zh-TW" altLang="en-US" sz="1600" b="0" i="0" dirty="0">
                <a:solidFill>
                  <a:srgbClr val="202124"/>
                </a:solidFill>
                <a:effectLst/>
                <a:latin typeface="arial" panose="020B0604020202020204" pitchFamily="34" charset="0"/>
              </a:rPr>
              <a:t>加州車輛管理局守則，將車輛停止點設置於距離行人穿越道</a:t>
            </a:r>
            <a:r>
              <a:rPr lang="en-US" altLang="zh-TW" sz="1600" b="0" i="0" dirty="0">
                <a:solidFill>
                  <a:srgbClr val="202124"/>
                </a:solidFill>
                <a:effectLst/>
                <a:latin typeface="arial" panose="020B0604020202020204" pitchFamily="34" charset="0"/>
              </a:rPr>
              <a:t>1.5</a:t>
            </a:r>
            <a:r>
              <a:rPr lang="zh-TW" altLang="en-US" sz="1600" dirty="0">
                <a:solidFill>
                  <a:srgbClr val="202124"/>
                </a:solidFill>
                <a:latin typeface="arial" panose="020B0604020202020204" pitchFamily="34" charset="0"/>
              </a:rPr>
              <a:t>公尺的地方</a:t>
            </a:r>
            <a:endParaRPr lang="en-US" altLang="zh-TW" sz="1600" dirty="0"/>
          </a:p>
          <a:p>
            <a:pPr lvl="1">
              <a:lnSpc>
                <a:spcPct val="125000"/>
              </a:lnSpc>
              <a:spcBef>
                <a:spcPts val="300"/>
              </a:spcBef>
              <a:spcAft>
                <a:spcPts val="300"/>
              </a:spcAft>
              <a:buFont typeface="Arial" panose="020B0604020202020204" pitchFamily="34" charset="0"/>
              <a:buChar char="•"/>
            </a:pPr>
            <a:endParaRPr lang="zh-TW" altLang="en-US" dirty="0"/>
          </a:p>
        </p:txBody>
      </p:sp>
    </p:spTree>
    <p:extLst>
      <p:ext uri="{BB962C8B-B14F-4D97-AF65-F5344CB8AC3E}">
        <p14:creationId xmlns:p14="http://schemas.microsoft.com/office/powerpoint/2010/main" val="1671253272"/>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常用">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1113</TotalTime>
  <Words>3233</Words>
  <Application>Microsoft Office PowerPoint</Application>
  <PresentationFormat>寬螢幕</PresentationFormat>
  <Paragraphs>241</Paragraphs>
  <Slides>26</Slides>
  <Notes>20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-apple-system</vt:lpstr>
      <vt:lpstr>Microsoft YaHei</vt:lpstr>
      <vt:lpstr>Nexus Sans Pro</vt:lpstr>
      <vt:lpstr>Arial</vt:lpstr>
      <vt:lpstr>Arial</vt:lpstr>
      <vt:lpstr>Calibri</vt:lpstr>
      <vt:lpstr>Roboto</vt:lpstr>
      <vt:lpstr>Times New Roman</vt:lpstr>
      <vt:lpstr>Wingdings</vt:lpstr>
      <vt:lpstr>回顧</vt:lpstr>
      <vt:lpstr>Pedestrian interaction with automated vehicles at uncontrolled intersections</vt:lpstr>
      <vt:lpstr>Introduction</vt:lpstr>
      <vt:lpstr>Introduction</vt:lpstr>
      <vt:lpstr>Introduction</vt:lpstr>
      <vt:lpstr>Introduction</vt:lpstr>
      <vt:lpstr>Method-受測者</vt:lpstr>
      <vt:lpstr>Method-設備</vt:lpstr>
      <vt:lpstr>Method-介面設計</vt:lpstr>
      <vt:lpstr>Method-顯示的距離點</vt:lpstr>
      <vt:lpstr>Method-程序</vt:lpstr>
      <vt:lpstr>Method-程序</vt:lpstr>
      <vt:lpstr>Method-實驗設計</vt:lpstr>
      <vt:lpstr>Result-反應時間</vt:lpstr>
      <vt:lpstr>Result-主觀反饋</vt:lpstr>
      <vt:lpstr>Result-主觀反饋</vt:lpstr>
      <vt:lpstr>Result-主觀評價</vt:lpstr>
      <vt:lpstr>Method-受測者</vt:lpstr>
      <vt:lpstr>Method-設備</vt:lpstr>
      <vt:lpstr>Method-設備</vt:lpstr>
      <vt:lpstr>Method-介面設計</vt:lpstr>
      <vt:lpstr>Method-程序</vt:lpstr>
      <vt:lpstr>Method-實驗設計</vt:lpstr>
      <vt:lpstr>Result-反應時間&amp;距離</vt:lpstr>
      <vt:lpstr>Result-主觀反饋</vt:lpstr>
      <vt:lpstr>Result-主觀評價</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瑀婕 陳</dc:creator>
  <cp:lastModifiedBy>瑀婕 陳</cp:lastModifiedBy>
  <cp:revision>108</cp:revision>
  <dcterms:created xsi:type="dcterms:W3CDTF">2021-11-29T17:21:10Z</dcterms:created>
  <dcterms:modified xsi:type="dcterms:W3CDTF">2022-03-16T04:40:41Z</dcterms:modified>
</cp:coreProperties>
</file>